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8"/>
  </p:notesMasterIdLst>
  <p:sldIdLst>
    <p:sldId id="274" r:id="rId2"/>
    <p:sldId id="256" r:id="rId3"/>
    <p:sldId id="348" r:id="rId4"/>
    <p:sldId id="327" r:id="rId5"/>
    <p:sldId id="340" r:id="rId6"/>
    <p:sldId id="349" r:id="rId7"/>
    <p:sldId id="333" r:id="rId8"/>
    <p:sldId id="350" r:id="rId9"/>
    <p:sldId id="351" r:id="rId10"/>
    <p:sldId id="352" r:id="rId11"/>
    <p:sldId id="353" r:id="rId12"/>
    <p:sldId id="354" r:id="rId13"/>
    <p:sldId id="355" r:id="rId14"/>
    <p:sldId id="357" r:id="rId15"/>
    <p:sldId id="356" r:id="rId16"/>
    <p:sldId id="358" r:id="rId17"/>
    <p:sldId id="359" r:id="rId18"/>
    <p:sldId id="361" r:id="rId19"/>
    <p:sldId id="362" r:id="rId20"/>
    <p:sldId id="363" r:id="rId21"/>
    <p:sldId id="364" r:id="rId22"/>
    <p:sldId id="365" r:id="rId23"/>
    <p:sldId id="367" r:id="rId24"/>
    <p:sldId id="371" r:id="rId25"/>
    <p:sldId id="366" r:id="rId26"/>
    <p:sldId id="369" r:id="rId27"/>
    <p:sldId id="370" r:id="rId28"/>
    <p:sldId id="372" r:id="rId29"/>
    <p:sldId id="373" r:id="rId30"/>
    <p:sldId id="374" r:id="rId31"/>
    <p:sldId id="375" r:id="rId32"/>
    <p:sldId id="377" r:id="rId33"/>
    <p:sldId id="376" r:id="rId34"/>
    <p:sldId id="378" r:id="rId35"/>
    <p:sldId id="379" r:id="rId36"/>
    <p:sldId id="380" r:id="rId37"/>
    <p:sldId id="381" r:id="rId38"/>
    <p:sldId id="382" r:id="rId39"/>
    <p:sldId id="383" r:id="rId40"/>
    <p:sldId id="384" r:id="rId41"/>
    <p:sldId id="385" r:id="rId42"/>
    <p:sldId id="403" r:id="rId43"/>
    <p:sldId id="386" r:id="rId44"/>
    <p:sldId id="387" r:id="rId45"/>
    <p:sldId id="392" r:id="rId46"/>
    <p:sldId id="393" r:id="rId47"/>
    <p:sldId id="394" r:id="rId48"/>
    <p:sldId id="395" r:id="rId49"/>
    <p:sldId id="396" r:id="rId50"/>
    <p:sldId id="402" r:id="rId51"/>
    <p:sldId id="397" r:id="rId52"/>
    <p:sldId id="399" r:id="rId53"/>
    <p:sldId id="400" r:id="rId54"/>
    <p:sldId id="401" r:id="rId55"/>
    <p:sldId id="276" r:id="rId56"/>
    <p:sldId id="404"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0AA"/>
    <a:srgbClr val="D6D4AD"/>
    <a:srgbClr val="F9F7CA"/>
    <a:srgbClr val="E6E4BA"/>
    <a:srgbClr val="E5E3B7"/>
    <a:srgbClr val="9A2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9" autoAdjust="0"/>
    <p:restoredTop sz="92190" autoAdjust="0"/>
  </p:normalViewPr>
  <p:slideViewPr>
    <p:cSldViewPr snapToGrid="0" snapToObjects="1">
      <p:cViewPr varScale="1">
        <p:scale>
          <a:sx n="107" d="100"/>
          <a:sy n="107" d="100"/>
        </p:scale>
        <p:origin x="1722"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031273-BA52-624F-A506-5009E093E36F}" type="datetimeFigureOut">
              <a:rPr lang="en-US" smtClean="0"/>
              <a:t>6/11/2015</a:t>
            </a:fld>
            <a:endParaRPr lang="fr-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fr-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E9EC49-A744-024D-B412-598341005C5F}" type="slidenum">
              <a:rPr lang="fr-CA" smtClean="0"/>
              <a:t>‹N°›</a:t>
            </a:fld>
            <a:endParaRPr lang="fr-CA"/>
          </a:p>
        </p:txBody>
      </p:sp>
    </p:spTree>
    <p:extLst>
      <p:ext uri="{BB962C8B-B14F-4D97-AF65-F5344CB8AC3E}">
        <p14:creationId xmlns:p14="http://schemas.microsoft.com/office/powerpoint/2010/main" val="410855502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204024-E469-CF46-9035-0E9D8AC87999}" type="slidenum">
              <a:rPr lang="en-US" smtClean="0"/>
              <a:pPr/>
              <a:t>1</a:t>
            </a:fld>
            <a:endParaRPr lang="en-US"/>
          </a:p>
        </p:txBody>
      </p:sp>
    </p:spTree>
    <p:extLst>
      <p:ext uri="{BB962C8B-B14F-4D97-AF65-F5344CB8AC3E}">
        <p14:creationId xmlns:p14="http://schemas.microsoft.com/office/powerpoint/2010/main" val="724890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12</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13</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14</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15</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16</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18</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19</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20</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21</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22</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3</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23</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24</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25</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26</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27</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28</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29</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30</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31</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32</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4</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33</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34</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35</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36</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37</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38</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39</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40</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41</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43</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5</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45</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46</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47</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48</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49</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50</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51</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52</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53</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54</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6</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8</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9</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10</a:t>
            </a:fld>
            <a:endParaRPr lang="fr-CA"/>
          </a:p>
        </p:txBody>
      </p:sp>
    </p:spTree>
    <p:extLst>
      <p:ext uri="{BB962C8B-B14F-4D97-AF65-F5344CB8AC3E}">
        <p14:creationId xmlns:p14="http://schemas.microsoft.com/office/powerpoint/2010/main" val="733152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D0E9EC49-A744-024D-B412-598341005C5F}" type="slidenum">
              <a:rPr lang="fr-CA" smtClean="0"/>
              <a:t>11</a:t>
            </a:fld>
            <a:endParaRPr lang="fr-CA"/>
          </a:p>
        </p:txBody>
      </p:sp>
    </p:spTree>
    <p:extLst>
      <p:ext uri="{BB962C8B-B14F-4D97-AF65-F5344CB8AC3E}">
        <p14:creationId xmlns:p14="http://schemas.microsoft.com/office/powerpoint/2010/main" val="733152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fr-CA" smtClean="0"/>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smtClean="0"/>
              <a:t>Click to edit Master subtitle style</a:t>
            </a:r>
            <a:endParaRPr dirty="0"/>
          </a:p>
        </p:txBody>
      </p:sp>
      <p:sp>
        <p:nvSpPr>
          <p:cNvPr id="4" name="Date Placeholder 3"/>
          <p:cNvSpPr>
            <a:spLocks noGrp="1"/>
          </p:cNvSpPr>
          <p:nvPr>
            <p:ph type="dt" sz="half" idx="10"/>
          </p:nvPr>
        </p:nvSpPr>
        <p:spPr/>
        <p:txBody>
          <a:bodyPr/>
          <a:lstStyle/>
          <a:p>
            <a:fld id="{4591DBD5-055C-7A4E-A69A-4BEB44ED92EC}" type="datetimeFigureOut">
              <a:rPr lang="en-US" smtClean="0"/>
              <a:t>6/11/2015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B08BD0E8-6A47-A144-998D-842D9657C8E2}" type="slidenum">
              <a:rPr lang="fr-CA" smtClean="0"/>
              <a:t>‹N°›</a:t>
            </a:fld>
            <a:endParaRPr lang="fr-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fr-CA" smtClean="0"/>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CA" smtClean="0"/>
              <a:t>Drag picture to placeholder or click icon to add</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fr-CA"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4591DBD5-055C-7A4E-A69A-4BEB44ED92EC}" type="datetimeFigureOut">
              <a:rPr lang="en-US" smtClean="0"/>
              <a:t>6/11/2015</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B08BD0E8-6A47-A144-998D-842D9657C8E2}" type="slidenum">
              <a:rPr lang="fr-CA" smtClean="0"/>
              <a:t>‹N°›</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fr-CA"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smtClean="0"/>
              <a:t>Click to edit Master subtitle style</a:t>
            </a:r>
            <a:endParaRPr dirty="0"/>
          </a:p>
        </p:txBody>
      </p:sp>
      <p:sp>
        <p:nvSpPr>
          <p:cNvPr id="4" name="Date Placeholder 3"/>
          <p:cNvSpPr>
            <a:spLocks noGrp="1"/>
          </p:cNvSpPr>
          <p:nvPr>
            <p:ph type="dt" sz="half" idx="10"/>
          </p:nvPr>
        </p:nvSpPr>
        <p:spPr/>
        <p:txBody>
          <a:bodyPr/>
          <a:lstStyle/>
          <a:p>
            <a:fld id="{4591DBD5-055C-7A4E-A69A-4BEB44ED92EC}" type="datetimeFigureOut">
              <a:rPr lang="en-US" smtClean="0"/>
              <a:t>6/11/2015</a:t>
            </a:fld>
            <a:endParaRPr lang="fr-CA"/>
          </a:p>
        </p:txBody>
      </p:sp>
      <p:sp>
        <p:nvSpPr>
          <p:cNvPr id="5" name="Footer Placeholder 4"/>
          <p:cNvSpPr>
            <a:spLocks noGrp="1"/>
          </p:cNvSpPr>
          <p:nvPr>
            <p:ph type="ftr" sz="quarter" idx="11"/>
          </p:nvPr>
        </p:nvSpPr>
        <p:spPr/>
        <p:txBody>
          <a:bodyPr/>
          <a:lstStyle/>
          <a:p>
            <a:endParaRPr lang="fr-CA"/>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fr-CA" smtClean="0"/>
              <a:t>Drag picture to placeholder or click icon to add</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fr-CA"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smtClean="0"/>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fld id="{4591DBD5-055C-7A4E-A69A-4BEB44ED92EC}" type="datetimeFigureOut">
              <a:rPr lang="en-US" smtClean="0"/>
              <a:t>6/11/2015</a:t>
            </a:fld>
            <a:endParaRPr lang="fr-CA"/>
          </a:p>
        </p:txBody>
      </p:sp>
      <p:sp>
        <p:nvSpPr>
          <p:cNvPr id="5" name="Footer Placeholder 4"/>
          <p:cNvSpPr>
            <a:spLocks noGrp="1"/>
          </p:cNvSpPr>
          <p:nvPr>
            <p:ph type="ftr" sz="quarter" idx="11"/>
          </p:nvPr>
        </p:nvSpPr>
        <p:spPr/>
        <p:txBody>
          <a:bodyPr/>
          <a:lstStyle/>
          <a:p>
            <a:endParaRPr lang="fr-CA"/>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fr-CA" smtClean="0"/>
              <a:t>Drag picture to placeholder or click icon to add</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fr-CA"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fr-CA"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4591DBD5-055C-7A4E-A69A-4BEB44ED92EC}" type="datetimeFigureOut">
              <a:rPr lang="en-US" smtClean="0"/>
              <a:t>6/11/2015</a:t>
            </a:fld>
            <a:endParaRPr lang="fr-CA"/>
          </a:p>
        </p:txBody>
      </p:sp>
      <p:sp>
        <p:nvSpPr>
          <p:cNvPr id="5" name="Footer Placeholder 4"/>
          <p:cNvSpPr>
            <a:spLocks noGrp="1"/>
          </p:cNvSpPr>
          <p:nvPr>
            <p:ph type="ftr" sz="quarter" idx="11"/>
          </p:nvPr>
        </p:nvSpPr>
        <p:spPr/>
        <p:txBody>
          <a:bodyPr/>
          <a:lstStyle/>
          <a:p>
            <a:endParaRPr lang="fr-CA"/>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fr-CA" smtClean="0"/>
              <a:t>Drag picture to placeholder or click icon to add</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fr-CA" smtClean="0"/>
              <a:t>Drag picture to placeholder or click icon to add</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fr-CA" smtClean="0"/>
              <a:t>Drag picture to placeholder or click icon to add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dirty="0"/>
          </a:p>
        </p:txBody>
      </p:sp>
      <p:sp>
        <p:nvSpPr>
          <p:cNvPr id="4" name="Date Placeholder 3"/>
          <p:cNvSpPr>
            <a:spLocks noGrp="1"/>
          </p:cNvSpPr>
          <p:nvPr>
            <p:ph type="dt" sz="half" idx="10"/>
          </p:nvPr>
        </p:nvSpPr>
        <p:spPr/>
        <p:txBody>
          <a:bodyPr/>
          <a:lstStyle/>
          <a:p>
            <a:fld id="{4591DBD5-055C-7A4E-A69A-4BEB44ED92EC}" type="datetimeFigureOut">
              <a:rPr lang="en-US" smtClean="0"/>
              <a:t>6/11/2015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B08BD0E8-6A47-A144-998D-842D9657C8E2}" type="slidenum">
              <a:rPr lang="fr-CA" smtClean="0"/>
              <a:t>‹N°›</a:t>
            </a:fld>
            <a:endParaRPr lang="fr-CA"/>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fr-CA" smtClean="0"/>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dirty="0"/>
          </a:p>
        </p:txBody>
      </p:sp>
      <p:sp>
        <p:nvSpPr>
          <p:cNvPr id="4" name="Date Placeholder 3"/>
          <p:cNvSpPr>
            <a:spLocks noGrp="1"/>
          </p:cNvSpPr>
          <p:nvPr>
            <p:ph type="dt" sz="half" idx="10"/>
          </p:nvPr>
        </p:nvSpPr>
        <p:spPr/>
        <p:txBody>
          <a:bodyPr/>
          <a:lstStyle/>
          <a:p>
            <a:fld id="{4591DBD5-055C-7A4E-A69A-4BEB44ED92EC}" type="datetimeFigureOut">
              <a:rPr lang="en-US" smtClean="0"/>
              <a:t>6/11/2015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B08BD0E8-6A47-A144-998D-842D9657C8E2}" type="slidenum">
              <a:rPr lang="fr-CA" smtClean="0"/>
              <a:t>‹N°›</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a:p>
        </p:txBody>
      </p:sp>
      <p:sp>
        <p:nvSpPr>
          <p:cNvPr id="3" name="Content Placeholder 2"/>
          <p:cNvSpPr>
            <a:spLocks noGrp="1"/>
          </p:cNvSpPr>
          <p:nvPr>
            <p:ph idx="1"/>
          </p:nvPr>
        </p:nvSpPr>
        <p:spPr/>
        <p:txBody>
          <a:bodyPr/>
          <a:lstStyle>
            <a:lvl2pPr>
              <a:spcBef>
                <a:spcPts val="1200"/>
              </a:spcBef>
              <a:defRPr/>
            </a:lvl2pPr>
            <a:lvl3pPr>
              <a:spcBef>
                <a:spcPts val="1200"/>
              </a:spcBef>
              <a:defRPr/>
            </a:lvl3pPr>
            <a:lvl4pPr>
              <a:spcBef>
                <a:spcPts val="1200"/>
              </a:spcBef>
              <a:defRPr/>
            </a:lvl4pPr>
            <a:lvl5pPr>
              <a:defRPr/>
            </a:lvl5pPr>
          </a:lstStyle>
          <a:p>
            <a:pPr lvl="0"/>
            <a:r>
              <a:rPr lang="fr-CA" dirty="0" smtClean="0"/>
              <a:t>Click to </a:t>
            </a:r>
            <a:r>
              <a:rPr lang="fr-CA" dirty="0" err="1" smtClean="0"/>
              <a:t>edit</a:t>
            </a:r>
            <a:r>
              <a:rPr lang="fr-CA" dirty="0" smtClean="0"/>
              <a:t> Master </a:t>
            </a:r>
            <a:r>
              <a:rPr lang="fr-CA" dirty="0" err="1" smtClean="0"/>
              <a:t>text</a:t>
            </a:r>
            <a:r>
              <a:rPr lang="fr-CA" dirty="0" smtClean="0"/>
              <a:t> styles</a:t>
            </a:r>
          </a:p>
          <a:p>
            <a:pPr lvl="1"/>
            <a:r>
              <a:rPr lang="fr-CA" dirty="0" smtClean="0"/>
              <a:t>Second </a:t>
            </a:r>
            <a:r>
              <a:rPr lang="fr-CA" dirty="0" err="1" smtClean="0"/>
              <a:t>level</a:t>
            </a:r>
            <a:endParaRPr lang="fr-CA" dirty="0" smtClean="0"/>
          </a:p>
          <a:p>
            <a:pPr lvl="2"/>
            <a:r>
              <a:rPr lang="fr-CA" dirty="0" err="1" smtClean="0"/>
              <a:t>Third</a:t>
            </a:r>
            <a:r>
              <a:rPr lang="fr-CA" dirty="0" smtClean="0"/>
              <a:t> </a:t>
            </a:r>
            <a:r>
              <a:rPr lang="fr-CA" dirty="0" err="1" smtClean="0"/>
              <a:t>level</a:t>
            </a:r>
            <a:endParaRPr lang="fr-CA" dirty="0" smtClean="0"/>
          </a:p>
          <a:p>
            <a:pPr lvl="3"/>
            <a:r>
              <a:rPr lang="fr-CA" dirty="0" err="1" smtClean="0"/>
              <a:t>Fourth</a:t>
            </a:r>
            <a:r>
              <a:rPr lang="fr-CA" dirty="0" smtClean="0"/>
              <a:t> </a:t>
            </a:r>
            <a:r>
              <a:rPr lang="fr-CA" dirty="0" err="1" smtClean="0"/>
              <a:t>level</a:t>
            </a:r>
            <a:endParaRPr lang="fr-CA" dirty="0" smtClean="0"/>
          </a:p>
          <a:p>
            <a:pPr lvl="4"/>
            <a:r>
              <a:rPr lang="fr-CA" dirty="0" err="1" smtClean="0"/>
              <a:t>Fifth</a:t>
            </a:r>
            <a:r>
              <a:rPr lang="fr-CA" dirty="0" smtClean="0"/>
              <a:t> </a:t>
            </a:r>
            <a:r>
              <a:rPr lang="fr-CA" dirty="0" err="1" smtClean="0"/>
              <a:t>level</a:t>
            </a:r>
            <a:endParaRPr dirty="0"/>
          </a:p>
        </p:txBody>
      </p:sp>
      <p:sp>
        <p:nvSpPr>
          <p:cNvPr id="4" name="Date Placeholder 3"/>
          <p:cNvSpPr>
            <a:spLocks noGrp="1"/>
          </p:cNvSpPr>
          <p:nvPr>
            <p:ph type="dt" sz="half" idx="10"/>
          </p:nvPr>
        </p:nvSpPr>
        <p:spPr/>
        <p:txBody>
          <a:bodyPr/>
          <a:lstStyle/>
          <a:p>
            <a:fld id="{4591DBD5-055C-7A4E-A69A-4BEB44ED92EC}" type="datetimeFigureOut">
              <a:rPr lang="en-US" smtClean="0"/>
              <a:t>6/11/2015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B08BD0E8-6A47-A144-998D-842D9657C8E2}" type="slidenum">
              <a:rPr lang="fr-CA" smtClean="0"/>
              <a:t>‹N°›</a:t>
            </a:fld>
            <a:endParaRPr lang="fr-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fr-CA" smtClean="0"/>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smtClean="0"/>
              <a:t>Click to edit Master subtitle style</a:t>
            </a:r>
            <a:endParaRPr dirty="0"/>
          </a:p>
        </p:txBody>
      </p:sp>
      <p:sp>
        <p:nvSpPr>
          <p:cNvPr id="4" name="Date Placeholder 3"/>
          <p:cNvSpPr>
            <a:spLocks noGrp="1"/>
          </p:cNvSpPr>
          <p:nvPr>
            <p:ph type="dt" sz="half" idx="10"/>
          </p:nvPr>
        </p:nvSpPr>
        <p:spPr/>
        <p:txBody>
          <a:bodyPr/>
          <a:lstStyle/>
          <a:p>
            <a:fld id="{4591DBD5-055C-7A4E-A69A-4BEB44ED92EC}" type="datetimeFigureOut">
              <a:rPr lang="en-US" smtClean="0"/>
              <a:t>6/11/2015</a:t>
            </a:fld>
            <a:endParaRPr lang="fr-CA"/>
          </a:p>
        </p:txBody>
      </p:sp>
      <p:sp>
        <p:nvSpPr>
          <p:cNvPr id="5" name="Footer Placeholder 4"/>
          <p:cNvSpPr>
            <a:spLocks noGrp="1"/>
          </p:cNvSpPr>
          <p:nvPr>
            <p:ph type="ftr" sz="quarter" idx="11"/>
          </p:nvPr>
        </p:nvSpPr>
        <p:spPr/>
        <p:txBody>
          <a:bodyPr/>
          <a:lstStyle/>
          <a:p>
            <a:endParaRPr lang="fr-CA"/>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fr-CA" smtClean="0"/>
              <a:t>Drag picture to placeholder or click icon to add</a:t>
            </a:r>
            <a:endParaRPr/>
          </a:p>
        </p:txBody>
      </p:sp>
      <p:sp>
        <p:nvSpPr>
          <p:cNvPr id="6" name="TextBox 5"/>
          <p:cNvSpPr txBox="1"/>
          <p:nvPr/>
        </p:nvSpPr>
        <p:spPr>
          <a:xfrm>
            <a:off x="8692431" y="60064"/>
            <a:ext cx="184666" cy="369332"/>
          </a:xfrm>
          <a:prstGeom prst="rect">
            <a:avLst/>
          </a:prstGeom>
          <a:noFill/>
        </p:spPr>
        <p:txBody>
          <a:bodyPr wrap="none" rtlCol="0">
            <a:spAutoFit/>
          </a:body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fr-CA" smtClean="0"/>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smtClean="0"/>
              <a:t>Click to edit Master text styles</a:t>
            </a:r>
          </a:p>
        </p:txBody>
      </p:sp>
      <p:sp>
        <p:nvSpPr>
          <p:cNvPr id="4" name="Date Placeholder 3"/>
          <p:cNvSpPr>
            <a:spLocks noGrp="1"/>
          </p:cNvSpPr>
          <p:nvPr>
            <p:ph type="dt" sz="half" idx="10"/>
          </p:nvPr>
        </p:nvSpPr>
        <p:spPr/>
        <p:txBody>
          <a:bodyPr/>
          <a:lstStyle/>
          <a:p>
            <a:fld id="{4591DBD5-055C-7A4E-A69A-4BEB44ED92EC}" type="datetimeFigureOut">
              <a:rPr lang="en-US" smtClean="0"/>
              <a:t>6/11/2015</a:t>
            </a:fld>
            <a:endParaRPr lang="fr-CA"/>
          </a:p>
        </p:txBody>
      </p:sp>
      <p:sp>
        <p:nvSpPr>
          <p:cNvPr id="5" name="Footer Placeholder 4"/>
          <p:cNvSpPr>
            <a:spLocks noGrp="1"/>
          </p:cNvSpPr>
          <p:nvPr>
            <p:ph type="ftr" sz="quarter" idx="11"/>
          </p:nvPr>
        </p:nvSpPr>
        <p:spPr/>
        <p:txBody>
          <a:bodyPr/>
          <a:lstStyle/>
          <a:p>
            <a:endParaRPr lang="fr-CA"/>
          </a:p>
        </p:txBody>
      </p:sp>
      <p:sp>
        <p:nvSpPr>
          <p:cNvPr id="6" name="Slide Number Placeholder 5"/>
          <p:cNvSpPr>
            <a:spLocks noGrp="1"/>
          </p:cNvSpPr>
          <p:nvPr>
            <p:ph type="sldNum" sz="quarter" idx="12"/>
          </p:nvPr>
        </p:nvSpPr>
        <p:spPr/>
        <p:txBody>
          <a:bodyPr/>
          <a:lstStyle/>
          <a:p>
            <a:fld id="{B08BD0E8-6A47-A144-998D-842D9657C8E2}" type="slidenum">
              <a:rPr lang="fr-CA" smtClean="0"/>
              <a:t>‹N°›</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dirty="0"/>
          </a:p>
        </p:txBody>
      </p:sp>
      <p:sp>
        <p:nvSpPr>
          <p:cNvPr id="5" name="Date Placeholder 4"/>
          <p:cNvSpPr>
            <a:spLocks noGrp="1"/>
          </p:cNvSpPr>
          <p:nvPr>
            <p:ph type="dt" sz="half" idx="10"/>
          </p:nvPr>
        </p:nvSpPr>
        <p:spPr>
          <a:xfrm>
            <a:off x="6580094" y="188259"/>
            <a:ext cx="2133600" cy="365125"/>
          </a:xfrm>
        </p:spPr>
        <p:txBody>
          <a:bodyPr/>
          <a:lstStyle/>
          <a:p>
            <a:fld id="{4591DBD5-055C-7A4E-A69A-4BEB44ED92EC}" type="datetimeFigureOut">
              <a:rPr lang="en-US" smtClean="0"/>
              <a:t>6/11/2015</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B08BD0E8-6A47-A144-998D-842D9657C8E2}" type="slidenum">
              <a:rPr lang="fr-CA" smtClean="0"/>
              <a:t>‹N°›</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CA" smtClean="0"/>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smtClean="0"/>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smtClean="0"/>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dirty="0"/>
          </a:p>
        </p:txBody>
      </p:sp>
      <p:sp>
        <p:nvSpPr>
          <p:cNvPr id="7" name="Date Placeholder 6"/>
          <p:cNvSpPr>
            <a:spLocks noGrp="1"/>
          </p:cNvSpPr>
          <p:nvPr>
            <p:ph type="dt" sz="half" idx="10"/>
          </p:nvPr>
        </p:nvSpPr>
        <p:spPr>
          <a:xfrm>
            <a:off x="6580094" y="188259"/>
            <a:ext cx="2133600" cy="365125"/>
          </a:xfrm>
        </p:spPr>
        <p:txBody>
          <a:bodyPr/>
          <a:lstStyle/>
          <a:p>
            <a:fld id="{4591DBD5-055C-7A4E-A69A-4BEB44ED92EC}" type="datetimeFigureOut">
              <a:rPr lang="en-US" smtClean="0"/>
              <a:t>6/11/2015</a:t>
            </a:fld>
            <a:endParaRPr lang="fr-CA"/>
          </a:p>
        </p:txBody>
      </p:sp>
      <p:sp>
        <p:nvSpPr>
          <p:cNvPr id="8" name="Footer Placeholder 7"/>
          <p:cNvSpPr>
            <a:spLocks noGrp="1"/>
          </p:cNvSpPr>
          <p:nvPr>
            <p:ph type="ftr" sz="quarter" idx="11"/>
          </p:nvPr>
        </p:nvSpPr>
        <p:spPr>
          <a:xfrm>
            <a:off x="1120588" y="188259"/>
            <a:ext cx="2895600" cy="365125"/>
          </a:xfrm>
        </p:spPr>
        <p:txBody>
          <a:bodyPr/>
          <a:lstStyle/>
          <a:p>
            <a:endParaRPr lang="fr-CA"/>
          </a:p>
        </p:txBody>
      </p:sp>
      <p:sp>
        <p:nvSpPr>
          <p:cNvPr id="9" name="Slide Number Placeholder 8"/>
          <p:cNvSpPr>
            <a:spLocks noGrp="1"/>
          </p:cNvSpPr>
          <p:nvPr>
            <p:ph type="sldNum" sz="quarter" idx="12"/>
          </p:nvPr>
        </p:nvSpPr>
        <p:spPr/>
        <p:txBody>
          <a:bodyPr/>
          <a:lstStyle/>
          <a:p>
            <a:fld id="{B08BD0E8-6A47-A144-998D-842D9657C8E2}" type="slidenum">
              <a:rPr lang="fr-CA" smtClean="0"/>
              <a:t>‹N°›</a:t>
            </a:fld>
            <a:endParaRPr lang="fr-CA"/>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a:p>
        </p:txBody>
      </p:sp>
      <p:sp>
        <p:nvSpPr>
          <p:cNvPr id="3" name="Date Placeholder 2"/>
          <p:cNvSpPr>
            <a:spLocks noGrp="1"/>
          </p:cNvSpPr>
          <p:nvPr>
            <p:ph type="dt" sz="half" idx="10"/>
          </p:nvPr>
        </p:nvSpPr>
        <p:spPr/>
        <p:txBody>
          <a:bodyPr/>
          <a:lstStyle/>
          <a:p>
            <a:fld id="{4591DBD5-055C-7A4E-A69A-4BEB44ED92EC}" type="datetimeFigureOut">
              <a:rPr lang="en-US" smtClean="0"/>
              <a:t>6/11/2015</a:t>
            </a:fld>
            <a:endParaRPr lang="fr-CA"/>
          </a:p>
        </p:txBody>
      </p:sp>
      <p:sp>
        <p:nvSpPr>
          <p:cNvPr id="4" name="Footer Placeholder 3"/>
          <p:cNvSpPr>
            <a:spLocks noGrp="1"/>
          </p:cNvSpPr>
          <p:nvPr>
            <p:ph type="ftr" sz="quarter" idx="11"/>
          </p:nvPr>
        </p:nvSpPr>
        <p:spPr/>
        <p:txBody>
          <a:bodyPr/>
          <a:lstStyle/>
          <a:p>
            <a:endParaRPr lang="fr-CA"/>
          </a:p>
        </p:txBody>
      </p:sp>
      <p:sp>
        <p:nvSpPr>
          <p:cNvPr id="5" name="Slide Number Placeholder 4"/>
          <p:cNvSpPr>
            <a:spLocks noGrp="1"/>
          </p:cNvSpPr>
          <p:nvPr>
            <p:ph type="sldNum" sz="quarter" idx="12"/>
          </p:nvPr>
        </p:nvSpPr>
        <p:spPr/>
        <p:txBody>
          <a:bodyPr/>
          <a:lstStyle/>
          <a:p>
            <a:fld id="{B08BD0E8-6A47-A144-998D-842D9657C8E2}" type="slidenum">
              <a:rPr lang="fr-CA" smtClean="0"/>
              <a:t>‹N°›</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91DBD5-055C-7A4E-A69A-4BEB44ED92EC}" type="datetimeFigureOut">
              <a:rPr lang="en-US" smtClean="0"/>
              <a:t>6/11/2015</a:t>
            </a:fld>
            <a:endParaRPr lang="fr-CA"/>
          </a:p>
        </p:txBody>
      </p:sp>
      <p:sp>
        <p:nvSpPr>
          <p:cNvPr id="3" name="Footer Placeholder 2"/>
          <p:cNvSpPr>
            <a:spLocks noGrp="1"/>
          </p:cNvSpPr>
          <p:nvPr>
            <p:ph type="ftr" sz="quarter" idx="11"/>
          </p:nvPr>
        </p:nvSpPr>
        <p:spPr/>
        <p:txBody>
          <a:bodyPr/>
          <a:lstStyle/>
          <a:p>
            <a:endParaRPr lang="fr-CA"/>
          </a:p>
        </p:txBody>
      </p:sp>
      <p:sp>
        <p:nvSpPr>
          <p:cNvPr id="4" name="Slide Number Placeholder 3"/>
          <p:cNvSpPr>
            <a:spLocks noGrp="1"/>
          </p:cNvSpPr>
          <p:nvPr>
            <p:ph type="sldNum" sz="quarter" idx="12"/>
          </p:nvPr>
        </p:nvSpPr>
        <p:spPr/>
        <p:txBody>
          <a:bodyPr/>
          <a:lstStyle/>
          <a:p>
            <a:fld id="{B08BD0E8-6A47-A144-998D-842D9657C8E2}" type="slidenum">
              <a:rPr lang="fr-CA" smtClean="0"/>
              <a:t>‹N°›</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fr-CA" smtClean="0"/>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4591DBD5-055C-7A4E-A69A-4BEB44ED92EC}" type="datetimeFigureOut">
              <a:rPr lang="en-US" smtClean="0"/>
              <a:t>6/11/2015</a:t>
            </a:fld>
            <a:endParaRPr lang="fr-CA"/>
          </a:p>
        </p:txBody>
      </p:sp>
      <p:sp>
        <p:nvSpPr>
          <p:cNvPr id="6" name="Footer Placeholder 5"/>
          <p:cNvSpPr>
            <a:spLocks noGrp="1"/>
          </p:cNvSpPr>
          <p:nvPr>
            <p:ph type="ftr" sz="quarter" idx="11"/>
          </p:nvPr>
        </p:nvSpPr>
        <p:spPr/>
        <p:txBody>
          <a:bodyPr/>
          <a:lstStyle/>
          <a:p>
            <a:endParaRPr lang="fr-CA"/>
          </a:p>
        </p:txBody>
      </p:sp>
      <p:sp>
        <p:nvSpPr>
          <p:cNvPr id="7" name="Slide Number Placeholder 6"/>
          <p:cNvSpPr>
            <a:spLocks noGrp="1"/>
          </p:cNvSpPr>
          <p:nvPr>
            <p:ph type="sldNum" sz="quarter" idx="12"/>
          </p:nvPr>
        </p:nvSpPr>
        <p:spPr/>
        <p:txBody>
          <a:bodyPr/>
          <a:lstStyle/>
          <a:p>
            <a:fld id="{B08BD0E8-6A47-A144-998D-842D9657C8E2}" type="slidenum">
              <a:rPr lang="fr-CA" smtClean="0"/>
              <a:t>‹N°›</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fr-CA" smtClean="0"/>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4591DBD5-055C-7A4E-A69A-4BEB44ED92EC}" type="datetimeFigureOut">
              <a:rPr lang="en-US" smtClean="0"/>
              <a:t>6/11/2015</a:t>
            </a:fld>
            <a:endParaRPr lang="fr-CA"/>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fr-CA"/>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B08BD0E8-6A47-A144-998D-842D9657C8E2}" type="slidenum">
              <a:rPr lang="fr-CA" smtClean="0"/>
              <a:t>‹N°›</a:t>
            </a:fld>
            <a:endParaRPr lang="fr-CA"/>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chemeClr val="tx2"/>
          </a:solidFill>
        </p:spPr>
        <p:txBody>
          <a:bodyPr>
            <a:normAutofit/>
          </a:bodyPr>
          <a:lstStyle/>
          <a:p>
            <a:r>
              <a:rPr lang="en-US" sz="3000" dirty="0" smtClean="0"/>
              <a:t>LEVEL DESIGN</a:t>
            </a:r>
            <a:endParaRPr lang="en-US" sz="3000" dirty="0"/>
          </a:p>
        </p:txBody>
      </p:sp>
      <p:sp>
        <p:nvSpPr>
          <p:cNvPr id="3" name="Subtitle 2"/>
          <p:cNvSpPr>
            <a:spLocks noGrp="1"/>
          </p:cNvSpPr>
          <p:nvPr>
            <p:ph type="subTitle" idx="1"/>
          </p:nvPr>
        </p:nvSpPr>
        <p:spPr>
          <a:xfrm>
            <a:off x="914398" y="3034553"/>
            <a:ext cx="8229602" cy="436189"/>
          </a:xfrm>
        </p:spPr>
        <p:txBody>
          <a:bodyPr>
            <a:noAutofit/>
          </a:bodyPr>
          <a:lstStyle/>
          <a:p>
            <a:r>
              <a:rPr lang="en-US" dirty="0" smtClean="0"/>
              <a:t>COURS 10 : Boss Fight</a:t>
            </a:r>
            <a:endParaRPr lang="en-US" dirty="0"/>
          </a:p>
        </p:txBody>
      </p:sp>
      <p:sp>
        <p:nvSpPr>
          <p:cNvPr id="6" name="Subtitle 2"/>
          <p:cNvSpPr txBox="1">
            <a:spLocks/>
          </p:cNvSpPr>
          <p:nvPr/>
        </p:nvSpPr>
        <p:spPr>
          <a:xfrm>
            <a:off x="199362" y="6393827"/>
            <a:ext cx="3741953" cy="314468"/>
          </a:xfrm>
          <a:prstGeom prst="rect">
            <a:avLst/>
          </a:prstGeom>
          <a:solidFill>
            <a:schemeClr val="bg2">
              <a:lumMod val="40000"/>
              <a:lumOff val="60000"/>
            </a:schemeClr>
          </a:solidFill>
          <a:ln w="25400" cap="flat" cmpd="sng" algn="ctr">
            <a:noFill/>
            <a:prstDash val="solid"/>
          </a:ln>
          <a:effectLst/>
        </p:spPr>
        <p:txBody>
          <a:bodyPr vert="horz" lIns="292608" tIns="91440" rIns="274320" bIns="91440" rtlCol="0" anchor="t" anchorCtr="0">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err="1" smtClean="0">
                <a:solidFill>
                  <a:schemeClr val="bg1">
                    <a:lumMod val="50000"/>
                  </a:schemeClr>
                </a:solidFill>
              </a:rPr>
              <a:t>Présenté</a:t>
            </a:r>
            <a:r>
              <a:rPr lang="en-US" sz="1200" dirty="0" smtClean="0">
                <a:solidFill>
                  <a:schemeClr val="bg1">
                    <a:lumMod val="50000"/>
                  </a:schemeClr>
                </a:solidFill>
              </a:rPr>
              <a:t> par : </a:t>
            </a:r>
            <a:r>
              <a:rPr lang="en-US" sz="1200" dirty="0" err="1" smtClean="0">
                <a:solidFill>
                  <a:schemeClr val="bg1">
                    <a:lumMod val="50000"/>
                  </a:schemeClr>
                </a:solidFill>
              </a:rPr>
              <a:t>Frédéric</a:t>
            </a:r>
            <a:r>
              <a:rPr lang="en-US" sz="1200" dirty="0" smtClean="0">
                <a:solidFill>
                  <a:schemeClr val="bg1">
                    <a:lumMod val="50000"/>
                  </a:schemeClr>
                </a:solidFill>
              </a:rPr>
              <a:t> </a:t>
            </a:r>
            <a:r>
              <a:rPr lang="en-US" sz="1200" dirty="0" err="1" smtClean="0">
                <a:solidFill>
                  <a:schemeClr val="bg1">
                    <a:lumMod val="50000"/>
                  </a:schemeClr>
                </a:solidFill>
              </a:rPr>
              <a:t>Émel</a:t>
            </a:r>
            <a:r>
              <a:rPr lang="en-US" sz="1200" dirty="0" smtClean="0">
                <a:solidFill>
                  <a:schemeClr val="bg1">
                    <a:lumMod val="50000"/>
                  </a:schemeClr>
                </a:solidFill>
              </a:rPr>
              <a:t> </a:t>
            </a:r>
            <a:r>
              <a:rPr lang="en-US" sz="1200" dirty="0" err="1" smtClean="0">
                <a:solidFill>
                  <a:schemeClr val="bg1">
                    <a:lumMod val="50000"/>
                  </a:schemeClr>
                </a:solidFill>
              </a:rPr>
              <a:t>Carpentier</a:t>
            </a:r>
            <a:endParaRPr lang="en-US" sz="1200" dirty="0">
              <a:solidFill>
                <a:schemeClr val="bg1">
                  <a:lumMod val="50000"/>
                </a:schemeClr>
              </a:solidFill>
            </a:endParaRPr>
          </a:p>
        </p:txBody>
      </p:sp>
    </p:spTree>
    <p:extLst>
      <p:ext uri="{BB962C8B-B14F-4D97-AF65-F5344CB8AC3E}">
        <p14:creationId xmlns:p14="http://schemas.microsoft.com/office/powerpoint/2010/main" val="28176126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4962" y="1347436"/>
            <a:ext cx="4407180" cy="4400639"/>
          </a:xfrm>
        </p:spPr>
        <p:txBody>
          <a:bodyPr>
            <a:noAutofit/>
          </a:bodyPr>
          <a:lstStyle/>
          <a:p>
            <a:r>
              <a:rPr lang="fr-CA" dirty="0" smtClean="0"/>
              <a:t>Adversaire </a:t>
            </a:r>
            <a:r>
              <a:rPr lang="fr-CA" dirty="0"/>
              <a:t>psychologique</a:t>
            </a:r>
            <a:endParaRPr lang="en-US" dirty="0"/>
          </a:p>
          <a:p>
            <a:pPr lvl="1"/>
            <a:r>
              <a:rPr lang="fr-CA" dirty="0"/>
              <a:t>Généralement rencontré au climax du jeu</a:t>
            </a:r>
            <a:endParaRPr lang="en-US" dirty="0"/>
          </a:p>
          <a:p>
            <a:pPr lvl="1"/>
            <a:r>
              <a:rPr lang="fr-CA" dirty="0"/>
              <a:t>Le maître d’</a:t>
            </a:r>
            <a:r>
              <a:rPr lang="fr-CA" dirty="0" err="1"/>
              <a:t>oeuvre</a:t>
            </a:r>
            <a:r>
              <a:rPr lang="fr-CA" dirty="0"/>
              <a:t>, le cerveau de l’histoire</a:t>
            </a:r>
            <a:endParaRPr lang="en-US" dirty="0"/>
          </a:p>
          <a:p>
            <a:pPr lvl="1"/>
            <a:r>
              <a:rPr lang="fr-CA" dirty="0"/>
              <a:t>Le héro est en très mauvaise position</a:t>
            </a:r>
            <a:endParaRPr lang="en-US" dirty="0"/>
          </a:p>
          <a:p>
            <a:pPr lvl="2"/>
            <a:r>
              <a:rPr lang="fr-CA" dirty="0"/>
              <a:t>Le vilain saute dans une armure robotique et tire massivement sur le </a:t>
            </a:r>
            <a:r>
              <a:rPr lang="fr-CA" dirty="0" smtClean="0"/>
              <a:t>héro</a:t>
            </a:r>
          </a:p>
          <a:p>
            <a:pPr lvl="1"/>
            <a:r>
              <a:rPr lang="fr-CA" dirty="0" smtClean="0"/>
              <a:t>Ou</a:t>
            </a:r>
            <a:endParaRPr lang="en-US" dirty="0"/>
          </a:p>
          <a:p>
            <a:pPr lvl="2"/>
            <a:r>
              <a:rPr lang="fr-CA" dirty="0" smtClean="0"/>
              <a:t>Puzzle </a:t>
            </a:r>
            <a:r>
              <a:rPr lang="fr-CA" dirty="0"/>
              <a:t>complexe à résoudre </a:t>
            </a:r>
            <a:endParaRPr lang="en-US" dirty="0"/>
          </a:p>
          <a:p>
            <a:pPr lvl="3"/>
            <a:endParaRPr lang="en-US" dirty="0"/>
          </a:p>
        </p:txBody>
      </p:sp>
      <p:pic>
        <p:nvPicPr>
          <p:cNvPr id="2" name="Picture 1" descr="Joker.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90168" y="1892575"/>
            <a:ext cx="3723645" cy="2990552"/>
          </a:xfrm>
          <a:prstGeom prst="rect">
            <a:avLst/>
          </a:prstGeom>
        </p:spPr>
      </p:pic>
    </p:spTree>
    <p:extLst>
      <p:ext uri="{BB962C8B-B14F-4D97-AF65-F5344CB8AC3E}">
        <p14:creationId xmlns:p14="http://schemas.microsoft.com/office/powerpoint/2010/main" val="24831668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6096" y="1865382"/>
            <a:ext cx="4645925" cy="3882692"/>
          </a:xfrm>
        </p:spPr>
        <p:txBody>
          <a:bodyPr>
            <a:noAutofit/>
          </a:bodyPr>
          <a:lstStyle/>
          <a:p>
            <a:r>
              <a:rPr lang="fr-CA" dirty="0"/>
              <a:t>La menace globale</a:t>
            </a:r>
            <a:endParaRPr lang="en-US" dirty="0"/>
          </a:p>
          <a:p>
            <a:pPr lvl="1"/>
            <a:r>
              <a:rPr lang="fr-CA" dirty="0"/>
              <a:t>Se présente sous forme de menace contre le monde du héro</a:t>
            </a:r>
            <a:endParaRPr lang="en-US" dirty="0"/>
          </a:p>
          <a:p>
            <a:pPr lvl="2"/>
            <a:r>
              <a:rPr lang="fr-CA" dirty="0" smtClean="0"/>
              <a:t>Exemples: </a:t>
            </a:r>
            <a:r>
              <a:rPr lang="fr-CA" dirty="0"/>
              <a:t>	</a:t>
            </a:r>
            <a:endParaRPr lang="fr-CA" dirty="0" smtClean="0"/>
          </a:p>
          <a:p>
            <a:pPr lvl="3"/>
            <a:r>
              <a:rPr lang="fr-CA" dirty="0" smtClean="0"/>
              <a:t>La </a:t>
            </a:r>
            <a:r>
              <a:rPr lang="fr-CA" dirty="0"/>
              <a:t>minuterie de la bombe nucléaire de </a:t>
            </a:r>
            <a:r>
              <a:rPr lang="fr-CA" dirty="0" err="1" smtClean="0"/>
              <a:t>Goldfinger</a:t>
            </a:r>
            <a:endParaRPr lang="fr-CA" dirty="0" smtClean="0"/>
          </a:p>
          <a:p>
            <a:pPr lvl="3"/>
            <a:r>
              <a:rPr lang="fr-CA" dirty="0" smtClean="0"/>
              <a:t>La </a:t>
            </a:r>
            <a:r>
              <a:rPr lang="fr-CA" dirty="0"/>
              <a:t>bombe à </a:t>
            </a:r>
            <a:r>
              <a:rPr lang="fr-CA" dirty="0" smtClean="0"/>
              <a:t>spore (missile </a:t>
            </a:r>
            <a:r>
              <a:rPr lang="fr-CA" dirty="0" err="1" smtClean="0"/>
              <a:t>Moonraker</a:t>
            </a:r>
            <a:r>
              <a:rPr lang="fr-CA" dirty="0" smtClean="0"/>
              <a:t>) d’Hugo </a:t>
            </a:r>
            <a:r>
              <a:rPr lang="fr-CA" dirty="0" err="1" smtClean="0"/>
              <a:t>Drax</a:t>
            </a:r>
            <a:endParaRPr lang="fr-CA" dirty="0" smtClean="0"/>
          </a:p>
          <a:p>
            <a:pPr lvl="3"/>
            <a:r>
              <a:rPr lang="fr-CA" dirty="0" smtClean="0"/>
              <a:t>L’Étoile Noire</a:t>
            </a:r>
            <a:endParaRPr lang="en-US" dirty="0"/>
          </a:p>
        </p:txBody>
      </p:sp>
      <p:pic>
        <p:nvPicPr>
          <p:cNvPr id="4" name="Picture 3" descr="the-planet-star-ship-missile-ist_423874.jpg"/>
          <p:cNvPicPr>
            <a:picLocks noChangeAspect="1"/>
          </p:cNvPicPr>
          <p:nvPr/>
        </p:nvPicPr>
        <p:blipFill rotWithShape="1">
          <a:blip r:embed="rId3" cstate="print">
            <a:extLst>
              <a:ext uri="{28A0092B-C50C-407E-A947-70E740481C1C}">
                <a14:useLocalDpi xmlns:a14="http://schemas.microsoft.com/office/drawing/2010/main"/>
              </a:ext>
            </a:extLst>
          </a:blip>
          <a:srcRect t="-1125" b="-836"/>
          <a:stretch/>
        </p:blipFill>
        <p:spPr>
          <a:xfrm>
            <a:off x="5202021" y="2018668"/>
            <a:ext cx="3777764" cy="2879511"/>
          </a:xfrm>
          <a:prstGeom prst="rect">
            <a:avLst/>
          </a:prstGeom>
        </p:spPr>
      </p:pic>
    </p:spTree>
    <p:extLst>
      <p:ext uri="{BB962C8B-B14F-4D97-AF65-F5344CB8AC3E}">
        <p14:creationId xmlns:p14="http://schemas.microsoft.com/office/powerpoint/2010/main" val="18784608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2478516"/>
            <a:ext cx="7271453" cy="2279258"/>
          </a:xfrm>
        </p:spPr>
        <p:txBody>
          <a:bodyPr>
            <a:noAutofit/>
          </a:bodyPr>
          <a:lstStyle/>
          <a:p>
            <a:pPr marL="0" indent="0">
              <a:buNone/>
            </a:pPr>
            <a:r>
              <a:rPr lang="fr-CA" dirty="0" smtClean="0"/>
              <a:t>Voici quelques questions </a:t>
            </a:r>
            <a:r>
              <a:rPr lang="fr-CA" dirty="0"/>
              <a:t>à considérer lors de la conception </a:t>
            </a:r>
            <a:r>
              <a:rPr lang="fr-CA" dirty="0" smtClean="0"/>
              <a:t>d’un boss:</a:t>
            </a:r>
            <a:endParaRPr lang="en-US" dirty="0"/>
          </a:p>
          <a:p>
            <a:pPr lvl="0"/>
            <a:r>
              <a:rPr lang="fr-CA" dirty="0"/>
              <a:t>Qu’est-ce qui fait du boss un adversaire digne du héro</a:t>
            </a:r>
            <a:endParaRPr lang="en-US" dirty="0"/>
          </a:p>
          <a:p>
            <a:pPr lvl="1"/>
            <a:r>
              <a:rPr lang="fr-CA" dirty="0"/>
              <a:t>La plupart des boss on l’avantage au niveau de la taille, de la force, de la puissance de feu et de la défense.</a:t>
            </a:r>
            <a:endParaRPr lang="en-US" dirty="0"/>
          </a:p>
          <a:p>
            <a:pPr lvl="2"/>
            <a:r>
              <a:rPr lang="fr-CA" dirty="0"/>
              <a:t>Le joueur devrait comprendre qu’il est en </a:t>
            </a:r>
            <a:r>
              <a:rPr lang="fr-CA" dirty="0" smtClean="0"/>
              <a:t>difficulté </a:t>
            </a:r>
            <a:r>
              <a:rPr lang="fr-CA" dirty="0"/>
              <a:t>avant même que le combat commence</a:t>
            </a:r>
            <a:endParaRPr lang="en-US" dirty="0"/>
          </a:p>
        </p:txBody>
      </p:sp>
      <p:sp>
        <p:nvSpPr>
          <p:cNvPr id="4" name="Title 4"/>
          <p:cNvSpPr>
            <a:spLocks noGrp="1"/>
          </p:cNvSpPr>
          <p:nvPr>
            <p:ph type="title"/>
          </p:nvPr>
        </p:nvSpPr>
        <p:spPr>
          <a:xfrm>
            <a:off x="0" y="1123856"/>
            <a:ext cx="8913813" cy="914400"/>
          </a:xfrm>
          <a:solidFill>
            <a:srgbClr val="7F7F7F"/>
          </a:solidFill>
        </p:spPr>
        <p:txBody>
          <a:bodyPr/>
          <a:lstStyle/>
          <a:p>
            <a:r>
              <a:rPr lang="fr-CA" dirty="0" smtClean="0"/>
              <a:t>Questions à considérer</a:t>
            </a:r>
            <a:endParaRPr lang="fr-CA" dirty="0"/>
          </a:p>
        </p:txBody>
      </p:sp>
    </p:spTree>
    <p:extLst>
      <p:ext uri="{BB962C8B-B14F-4D97-AF65-F5344CB8AC3E}">
        <p14:creationId xmlns:p14="http://schemas.microsoft.com/office/powerpoint/2010/main" val="37013117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2529" y="1285156"/>
            <a:ext cx="7271453" cy="4885791"/>
          </a:xfrm>
        </p:spPr>
        <p:txBody>
          <a:bodyPr>
            <a:noAutofit/>
          </a:bodyPr>
          <a:lstStyle/>
          <a:p>
            <a:pPr lvl="0"/>
            <a:r>
              <a:rPr lang="fr-CA" dirty="0"/>
              <a:t>Qu’est-ce qu’il représente pour le héro</a:t>
            </a:r>
            <a:endParaRPr lang="en-US" dirty="0"/>
          </a:p>
          <a:p>
            <a:pPr lvl="1"/>
            <a:r>
              <a:rPr lang="fr-CA" dirty="0"/>
              <a:t>Un simple obstacle</a:t>
            </a:r>
            <a:endParaRPr lang="en-US" dirty="0"/>
          </a:p>
          <a:p>
            <a:pPr lvl="1"/>
            <a:r>
              <a:rPr lang="fr-CA" dirty="0"/>
              <a:t>Une menace à la paix</a:t>
            </a:r>
            <a:endParaRPr lang="en-US" dirty="0"/>
          </a:p>
          <a:p>
            <a:pPr lvl="1"/>
            <a:r>
              <a:rPr lang="fr-CA" dirty="0"/>
              <a:t>Mieux encore : démons intérieur du </a:t>
            </a:r>
            <a:r>
              <a:rPr lang="fr-CA" dirty="0" smtClean="0"/>
              <a:t>héro</a:t>
            </a:r>
            <a:endParaRPr lang="en-US" dirty="0"/>
          </a:p>
          <a:p>
            <a:pPr lvl="0"/>
            <a:r>
              <a:rPr lang="fr-CA" dirty="0" smtClean="0"/>
              <a:t>Qu’est</a:t>
            </a:r>
            <a:r>
              <a:rPr lang="fr-CA" dirty="0"/>
              <a:t>-ce que le héro gagne à combattre le boss?</a:t>
            </a:r>
            <a:endParaRPr lang="en-US" dirty="0"/>
          </a:p>
          <a:p>
            <a:pPr lvl="1"/>
            <a:r>
              <a:rPr lang="fr-CA" dirty="0"/>
              <a:t>Trésor</a:t>
            </a:r>
            <a:endParaRPr lang="en-US" dirty="0"/>
          </a:p>
          <a:p>
            <a:pPr lvl="1"/>
            <a:r>
              <a:rPr lang="fr-CA" dirty="0"/>
              <a:t>Pouvoir</a:t>
            </a:r>
            <a:endParaRPr lang="en-US" dirty="0"/>
          </a:p>
          <a:p>
            <a:pPr lvl="1"/>
            <a:r>
              <a:rPr lang="fr-CA" dirty="0"/>
              <a:t>Arme</a:t>
            </a:r>
            <a:endParaRPr lang="en-US" dirty="0"/>
          </a:p>
          <a:p>
            <a:pPr lvl="1"/>
            <a:r>
              <a:rPr lang="fr-CA" dirty="0"/>
              <a:t>Savoir</a:t>
            </a:r>
            <a:endParaRPr lang="en-US" dirty="0"/>
          </a:p>
          <a:p>
            <a:pPr lvl="1"/>
            <a:r>
              <a:rPr lang="fr-CA" dirty="0"/>
              <a:t>Expérience</a:t>
            </a:r>
            <a:endParaRPr lang="en-US" dirty="0"/>
          </a:p>
        </p:txBody>
      </p:sp>
    </p:spTree>
    <p:extLst>
      <p:ext uri="{BB962C8B-B14F-4D97-AF65-F5344CB8AC3E}">
        <p14:creationId xmlns:p14="http://schemas.microsoft.com/office/powerpoint/2010/main" val="1420494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1283310"/>
            <a:ext cx="7271453" cy="3033692"/>
          </a:xfrm>
        </p:spPr>
        <p:txBody>
          <a:bodyPr>
            <a:noAutofit/>
          </a:bodyPr>
          <a:lstStyle/>
          <a:p>
            <a:pPr lvl="0"/>
            <a:r>
              <a:rPr lang="fr-CA" dirty="0"/>
              <a:t>Quelle est la tâche du boss</a:t>
            </a:r>
            <a:endParaRPr lang="en-US" dirty="0"/>
          </a:p>
          <a:p>
            <a:pPr lvl="1"/>
            <a:r>
              <a:rPr lang="fr-CA" dirty="0" smtClean="0"/>
              <a:t>Gardiens?</a:t>
            </a:r>
            <a:endParaRPr lang="en-US" dirty="0"/>
          </a:p>
          <a:p>
            <a:pPr lvl="2"/>
            <a:r>
              <a:rPr lang="fr-CA" dirty="0"/>
              <a:t>d’une arme magique</a:t>
            </a:r>
            <a:endParaRPr lang="en-US" dirty="0"/>
          </a:p>
          <a:p>
            <a:pPr lvl="2"/>
            <a:r>
              <a:rPr lang="fr-CA" dirty="0"/>
              <a:t>d’une princesse capturée</a:t>
            </a:r>
            <a:endParaRPr lang="en-US" dirty="0"/>
          </a:p>
          <a:p>
            <a:pPr lvl="2"/>
            <a:r>
              <a:rPr lang="fr-CA" dirty="0"/>
              <a:t>de la progression du joueur</a:t>
            </a:r>
            <a:endParaRPr lang="en-US" dirty="0"/>
          </a:p>
          <a:p>
            <a:pPr lvl="1"/>
            <a:r>
              <a:rPr lang="fr-CA" dirty="0" smtClean="0"/>
              <a:t>Définissez ce qui ne lui rend </a:t>
            </a:r>
            <a:r>
              <a:rPr lang="fr-CA" dirty="0"/>
              <a:t>pas </a:t>
            </a:r>
            <a:r>
              <a:rPr lang="fr-CA" dirty="0" smtClean="0"/>
              <a:t>service</a:t>
            </a:r>
            <a:endParaRPr lang="en-US" dirty="0"/>
          </a:p>
          <a:p>
            <a:pPr lvl="2"/>
            <a:r>
              <a:rPr lang="fr-CA" dirty="0"/>
              <a:t>Donnez lui une motivation</a:t>
            </a:r>
            <a:endParaRPr lang="en-US" dirty="0"/>
          </a:p>
        </p:txBody>
      </p:sp>
    </p:spTree>
    <p:extLst>
      <p:ext uri="{BB962C8B-B14F-4D97-AF65-F5344CB8AC3E}">
        <p14:creationId xmlns:p14="http://schemas.microsoft.com/office/powerpoint/2010/main" val="35464634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4731" y="2470050"/>
            <a:ext cx="7271453" cy="4037844"/>
          </a:xfrm>
        </p:spPr>
        <p:txBody>
          <a:bodyPr>
            <a:noAutofit/>
          </a:bodyPr>
          <a:lstStyle/>
          <a:p>
            <a:pPr lvl="1"/>
            <a:r>
              <a:rPr lang="fr-CA" dirty="0" smtClean="0"/>
              <a:t>Bon </a:t>
            </a:r>
            <a:r>
              <a:rPr lang="fr-CA" dirty="0"/>
              <a:t>point de départ : </a:t>
            </a:r>
            <a:r>
              <a:rPr lang="fr-CA" dirty="0" smtClean="0"/>
              <a:t>7 péchés </a:t>
            </a:r>
            <a:r>
              <a:rPr lang="fr-CA" dirty="0"/>
              <a:t>capitaux</a:t>
            </a:r>
            <a:endParaRPr lang="en-US" dirty="0"/>
          </a:p>
          <a:p>
            <a:pPr lvl="2"/>
            <a:r>
              <a:rPr lang="fr-CA" dirty="0"/>
              <a:t>Luxure</a:t>
            </a:r>
            <a:endParaRPr lang="en-US" dirty="0"/>
          </a:p>
          <a:p>
            <a:pPr lvl="2"/>
            <a:r>
              <a:rPr lang="fr-CA" dirty="0"/>
              <a:t>Envie</a:t>
            </a:r>
            <a:endParaRPr lang="en-US" dirty="0"/>
          </a:p>
          <a:p>
            <a:pPr lvl="2"/>
            <a:r>
              <a:rPr lang="fr-CA" dirty="0"/>
              <a:t>Orgueil</a:t>
            </a:r>
            <a:endParaRPr lang="en-US" dirty="0"/>
          </a:p>
          <a:p>
            <a:pPr lvl="2"/>
            <a:r>
              <a:rPr lang="fr-CA" dirty="0"/>
              <a:t>Gourmandise</a:t>
            </a:r>
            <a:endParaRPr lang="en-US" dirty="0"/>
          </a:p>
          <a:p>
            <a:pPr lvl="2"/>
            <a:r>
              <a:rPr lang="fr-CA" dirty="0"/>
              <a:t>Paresse</a:t>
            </a:r>
            <a:endParaRPr lang="en-US" dirty="0"/>
          </a:p>
          <a:p>
            <a:pPr lvl="2"/>
            <a:r>
              <a:rPr lang="fr-CA" dirty="0"/>
              <a:t>Colère</a:t>
            </a:r>
            <a:endParaRPr lang="en-US" dirty="0"/>
          </a:p>
          <a:p>
            <a:pPr lvl="2"/>
            <a:r>
              <a:rPr lang="fr-CA" dirty="0"/>
              <a:t>Avidité</a:t>
            </a:r>
            <a:endParaRPr lang="en-US" dirty="0"/>
          </a:p>
        </p:txBody>
      </p:sp>
      <p:pic>
        <p:nvPicPr>
          <p:cNvPr id="2" name="Picture 1" descr="péché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74749" y="2967095"/>
            <a:ext cx="4539064" cy="2929115"/>
          </a:xfrm>
          <a:prstGeom prst="rect">
            <a:avLst/>
          </a:prstGeom>
        </p:spPr>
      </p:pic>
      <p:sp>
        <p:nvSpPr>
          <p:cNvPr id="4" name="Title 4"/>
          <p:cNvSpPr>
            <a:spLocks noGrp="1"/>
          </p:cNvSpPr>
          <p:nvPr>
            <p:ph type="title"/>
          </p:nvPr>
        </p:nvSpPr>
        <p:spPr>
          <a:xfrm>
            <a:off x="0" y="1123856"/>
            <a:ext cx="8913813" cy="914400"/>
          </a:xfrm>
          <a:solidFill>
            <a:srgbClr val="7F7F7F"/>
          </a:solidFill>
        </p:spPr>
        <p:txBody>
          <a:bodyPr/>
          <a:lstStyle/>
          <a:p>
            <a:pPr lvl="0"/>
            <a:r>
              <a:rPr lang="fr-CA" dirty="0"/>
              <a:t>Motivation du vilain</a:t>
            </a:r>
            <a:endParaRPr lang="en-US" dirty="0"/>
          </a:p>
        </p:txBody>
      </p:sp>
    </p:spTree>
    <p:extLst>
      <p:ext uri="{BB962C8B-B14F-4D97-AF65-F5344CB8AC3E}">
        <p14:creationId xmlns:p14="http://schemas.microsoft.com/office/powerpoint/2010/main" val="5214833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2478516"/>
            <a:ext cx="7271453" cy="2279259"/>
          </a:xfrm>
        </p:spPr>
        <p:txBody>
          <a:bodyPr>
            <a:noAutofit/>
          </a:bodyPr>
          <a:lstStyle/>
          <a:p>
            <a:pPr lvl="0"/>
            <a:r>
              <a:rPr lang="fr-CA" dirty="0"/>
              <a:t>Est-ce que le jeu est basé sur une licence?</a:t>
            </a:r>
            <a:endParaRPr lang="en-US" dirty="0"/>
          </a:p>
          <a:p>
            <a:pPr lvl="1"/>
            <a:r>
              <a:rPr lang="fr-CA" dirty="0"/>
              <a:t>Point culminant du jeu pour l’expérience du fan</a:t>
            </a:r>
            <a:endParaRPr lang="en-US" dirty="0"/>
          </a:p>
          <a:p>
            <a:pPr marL="0" indent="0">
              <a:buNone/>
            </a:pPr>
            <a:endParaRPr lang="fr-CA" i="1" dirty="0" smtClean="0"/>
          </a:p>
          <a:p>
            <a:pPr marL="0" indent="0">
              <a:buNone/>
            </a:pPr>
            <a:r>
              <a:rPr lang="fr-CA" i="1" dirty="0" smtClean="0"/>
              <a:t>Si </a:t>
            </a:r>
            <a:r>
              <a:rPr lang="fr-CA" i="1" dirty="0"/>
              <a:t>vous n’êtes pas fan, documentez-vous pour savoir ce qu’un fan voudrait voir et faire.</a:t>
            </a:r>
            <a:endParaRPr lang="en-US" i="1" dirty="0"/>
          </a:p>
        </p:txBody>
      </p:sp>
      <p:sp>
        <p:nvSpPr>
          <p:cNvPr id="4" name="Title 4"/>
          <p:cNvSpPr>
            <a:spLocks noGrp="1"/>
          </p:cNvSpPr>
          <p:nvPr>
            <p:ph type="title"/>
          </p:nvPr>
        </p:nvSpPr>
        <p:spPr>
          <a:xfrm>
            <a:off x="0" y="1123856"/>
            <a:ext cx="8913813" cy="914400"/>
          </a:xfrm>
          <a:solidFill>
            <a:srgbClr val="7F7F7F"/>
          </a:solidFill>
        </p:spPr>
        <p:txBody>
          <a:bodyPr/>
          <a:lstStyle/>
          <a:p>
            <a:r>
              <a:rPr lang="fr-CA" dirty="0" smtClean="0"/>
              <a:t>Questions à considérer</a:t>
            </a:r>
            <a:endParaRPr lang="fr-CA" dirty="0"/>
          </a:p>
        </p:txBody>
      </p:sp>
    </p:spTree>
    <p:extLst>
      <p:ext uri="{BB962C8B-B14F-4D97-AF65-F5344CB8AC3E}">
        <p14:creationId xmlns:p14="http://schemas.microsoft.com/office/powerpoint/2010/main" val="19622600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600x891_15709_Fight_the_Minotaur_boss_2d_fantasy_battle_minotaur_archer_mage_warrior_picture_image_digital_art.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31371" y="-116952"/>
            <a:ext cx="9360215" cy="7044005"/>
          </a:xfrm>
          <a:prstGeom prst="rect">
            <a:avLst/>
          </a:prstGeom>
        </p:spPr>
      </p:pic>
      <p:sp>
        <p:nvSpPr>
          <p:cNvPr id="2" name="Title 1"/>
          <p:cNvSpPr>
            <a:spLocks noGrp="1"/>
          </p:cNvSpPr>
          <p:nvPr>
            <p:ph type="ctrTitle"/>
          </p:nvPr>
        </p:nvSpPr>
        <p:spPr>
          <a:xfrm>
            <a:off x="0" y="5045714"/>
            <a:ext cx="8915400" cy="1168384"/>
          </a:xfrm>
        </p:spPr>
        <p:txBody>
          <a:bodyPr>
            <a:normAutofit/>
          </a:bodyPr>
          <a:lstStyle/>
          <a:p>
            <a:r>
              <a:rPr lang="fr-CA" sz="5000" dirty="0" smtClean="0"/>
              <a:t>LA TAILLE COMPTE</a:t>
            </a:r>
            <a:endParaRPr lang="fr-CA" sz="5000" dirty="0"/>
          </a:p>
        </p:txBody>
      </p:sp>
    </p:spTree>
    <p:extLst>
      <p:ext uri="{BB962C8B-B14F-4D97-AF65-F5344CB8AC3E}">
        <p14:creationId xmlns:p14="http://schemas.microsoft.com/office/powerpoint/2010/main" val="36705793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2478516"/>
            <a:ext cx="7271453" cy="2279258"/>
          </a:xfrm>
        </p:spPr>
        <p:txBody>
          <a:bodyPr>
            <a:noAutofit/>
          </a:bodyPr>
          <a:lstStyle/>
          <a:p>
            <a:pPr marL="0" indent="0">
              <a:buNone/>
            </a:pPr>
            <a:r>
              <a:rPr lang="fr-CA" dirty="0"/>
              <a:t>Plus gros boss = boss plus méchant ... </a:t>
            </a:r>
            <a:endParaRPr lang="en-US" dirty="0"/>
          </a:p>
          <a:p>
            <a:pPr marL="0" indent="0">
              <a:buNone/>
            </a:pPr>
            <a:r>
              <a:rPr lang="en-US" dirty="0" smtClean="0"/>
              <a:t>… </a:t>
            </a:r>
            <a:r>
              <a:rPr lang="fr-CA" dirty="0" smtClean="0"/>
              <a:t>et </a:t>
            </a:r>
            <a:r>
              <a:rPr lang="fr-CA" dirty="0"/>
              <a:t>plus de problèmes de caméras. </a:t>
            </a:r>
          </a:p>
          <a:p>
            <a:pPr lvl="0"/>
            <a:r>
              <a:rPr lang="fr-CA" dirty="0" smtClean="0"/>
              <a:t>focalisez toujours la caméra sur le boss. </a:t>
            </a:r>
            <a:endParaRPr lang="en-US" dirty="0" smtClean="0"/>
          </a:p>
          <a:p>
            <a:pPr lvl="1"/>
            <a:r>
              <a:rPr lang="fr-CA" dirty="0" smtClean="0"/>
              <a:t>Comme le boss devrait complètement retenir l'attention du joueur, vous ne devez jamais laisser le boss, ou le joueur, quitter le champ de la caméra. </a:t>
            </a:r>
            <a:endParaRPr lang="en-US" dirty="0"/>
          </a:p>
        </p:txBody>
      </p:sp>
      <p:sp>
        <p:nvSpPr>
          <p:cNvPr id="4" name="Title 4"/>
          <p:cNvSpPr>
            <a:spLocks noGrp="1"/>
          </p:cNvSpPr>
          <p:nvPr>
            <p:ph type="title"/>
          </p:nvPr>
        </p:nvSpPr>
        <p:spPr>
          <a:xfrm>
            <a:off x="0" y="1123856"/>
            <a:ext cx="8913813" cy="914400"/>
          </a:xfrm>
          <a:solidFill>
            <a:srgbClr val="7F7F7F"/>
          </a:solidFill>
        </p:spPr>
        <p:txBody>
          <a:bodyPr/>
          <a:lstStyle/>
          <a:p>
            <a:r>
              <a:rPr lang="fr-CA" dirty="0" smtClean="0"/>
              <a:t>Points de vue</a:t>
            </a:r>
            <a:endParaRPr lang="fr-CA" dirty="0"/>
          </a:p>
        </p:txBody>
      </p:sp>
    </p:spTree>
    <p:extLst>
      <p:ext uri="{BB962C8B-B14F-4D97-AF65-F5344CB8AC3E}">
        <p14:creationId xmlns:p14="http://schemas.microsoft.com/office/powerpoint/2010/main" val="40205034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4957941"/>
            <a:ext cx="7271453" cy="1415241"/>
          </a:xfrm>
        </p:spPr>
        <p:txBody>
          <a:bodyPr>
            <a:noAutofit/>
          </a:bodyPr>
          <a:lstStyle/>
          <a:p>
            <a:pPr marL="0" indent="0">
              <a:buNone/>
            </a:pPr>
            <a:r>
              <a:rPr lang="fr-CA" dirty="0"/>
              <a:t>Évitez de placer votre caméra: </a:t>
            </a:r>
            <a:endParaRPr lang="en-US" dirty="0"/>
          </a:p>
          <a:p>
            <a:pPr lvl="0"/>
            <a:r>
              <a:rPr lang="fr-CA" dirty="0"/>
              <a:t>Trop élevée: le grand angle diminue l’effet dramatique et l'ampleur du boss.</a:t>
            </a:r>
            <a:endParaRPr lang="en-US" dirty="0"/>
          </a:p>
        </p:txBody>
      </p:sp>
      <p:pic>
        <p:nvPicPr>
          <p:cNvPr id="2" name="Picture 1" descr="Cam-TooHigh.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82054" y="801577"/>
            <a:ext cx="4687455" cy="4156364"/>
          </a:xfrm>
          <a:prstGeom prst="rect">
            <a:avLst/>
          </a:prstGeom>
        </p:spPr>
      </p:pic>
    </p:spTree>
    <p:extLst>
      <p:ext uri="{BB962C8B-B14F-4D97-AF65-F5344CB8AC3E}">
        <p14:creationId xmlns:p14="http://schemas.microsoft.com/office/powerpoint/2010/main" val="37567538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pic_Alduin.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9643" y="-44824"/>
            <a:ext cx="10550585" cy="6992470"/>
          </a:xfrm>
          <a:prstGeom prst="rect">
            <a:avLst/>
          </a:prstGeom>
        </p:spPr>
      </p:pic>
      <p:sp>
        <p:nvSpPr>
          <p:cNvPr id="2" name="Title 1"/>
          <p:cNvSpPr>
            <a:spLocks noGrp="1"/>
          </p:cNvSpPr>
          <p:nvPr>
            <p:ph type="ctrTitle"/>
          </p:nvPr>
        </p:nvSpPr>
        <p:spPr>
          <a:xfrm>
            <a:off x="0" y="5045714"/>
            <a:ext cx="8915400" cy="1168384"/>
          </a:xfrm>
        </p:spPr>
        <p:txBody>
          <a:bodyPr>
            <a:normAutofit/>
          </a:bodyPr>
          <a:lstStyle/>
          <a:p>
            <a:r>
              <a:rPr lang="fr-CA" sz="5000" dirty="0" smtClean="0"/>
              <a:t>BOSS FIGHT</a:t>
            </a:r>
            <a:endParaRPr lang="fr-CA" sz="5000" dirty="0"/>
          </a:p>
        </p:txBody>
      </p:sp>
    </p:spTree>
    <p:extLst>
      <p:ext uri="{BB962C8B-B14F-4D97-AF65-F5344CB8AC3E}">
        <p14:creationId xmlns:p14="http://schemas.microsoft.com/office/powerpoint/2010/main" val="31828386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4263156"/>
            <a:ext cx="7271453" cy="2279259"/>
          </a:xfrm>
        </p:spPr>
        <p:txBody>
          <a:bodyPr>
            <a:noAutofit/>
          </a:bodyPr>
          <a:lstStyle/>
          <a:p>
            <a:pPr marL="0" indent="0">
              <a:buNone/>
            </a:pPr>
            <a:r>
              <a:rPr lang="fr-CA" dirty="0" smtClean="0"/>
              <a:t>Évitez </a:t>
            </a:r>
            <a:r>
              <a:rPr lang="fr-CA" dirty="0"/>
              <a:t>de placer votre caméra: </a:t>
            </a:r>
            <a:endParaRPr lang="en-US" dirty="0"/>
          </a:p>
          <a:p>
            <a:pPr lvl="0"/>
            <a:r>
              <a:rPr lang="fr-CA" dirty="0" smtClean="0"/>
              <a:t>Trop </a:t>
            </a:r>
            <a:r>
              <a:rPr lang="fr-CA" dirty="0"/>
              <a:t>basse: créé une perte de perspective, il est difficile de mesurer la distance séparant le joueur du boss et de voir ses attaques. Peut également tronquer une partie de l’environnement si la caméra se retrouve à travers les éléments du niveau.</a:t>
            </a:r>
            <a:endParaRPr lang="en-US" dirty="0"/>
          </a:p>
        </p:txBody>
      </p:sp>
      <p:pic>
        <p:nvPicPr>
          <p:cNvPr id="2" name="Picture 1" descr="Cam_TooLow.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77639" y="372250"/>
            <a:ext cx="4687455" cy="3784114"/>
          </a:xfrm>
          <a:prstGeom prst="rect">
            <a:avLst/>
          </a:prstGeom>
        </p:spPr>
      </p:pic>
    </p:spTree>
    <p:extLst>
      <p:ext uri="{BB962C8B-B14F-4D97-AF65-F5344CB8AC3E}">
        <p14:creationId xmlns:p14="http://schemas.microsoft.com/office/powerpoint/2010/main" val="24138180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6843" y="531196"/>
            <a:ext cx="7271453" cy="2757904"/>
          </a:xfrm>
        </p:spPr>
        <p:txBody>
          <a:bodyPr>
            <a:noAutofit/>
          </a:bodyPr>
          <a:lstStyle/>
          <a:p>
            <a:pPr marL="0" indent="0">
              <a:buNone/>
            </a:pPr>
            <a:r>
              <a:rPr lang="fr-CA" dirty="0"/>
              <a:t>Utilisez l'élévation du niveau pour pallier à ces problèmes. </a:t>
            </a:r>
            <a:endParaRPr lang="en-US" dirty="0"/>
          </a:p>
          <a:p>
            <a:pPr lvl="0"/>
            <a:r>
              <a:rPr lang="fr-CA" dirty="0"/>
              <a:t>Laisser le joueur à atteindre le boss en grimpant les éléments de décor. </a:t>
            </a:r>
            <a:endParaRPr lang="en-US" dirty="0"/>
          </a:p>
          <a:p>
            <a:pPr lvl="0"/>
            <a:r>
              <a:rPr lang="fr-CA" dirty="0"/>
              <a:t>Ou apporter le boss au niveau du joueur juste à temps pour qu’il puisse lui </a:t>
            </a:r>
            <a:r>
              <a:rPr lang="fr-CA" dirty="0" smtClean="0"/>
              <a:t>asséner </a:t>
            </a:r>
            <a:r>
              <a:rPr lang="fr-CA" dirty="0"/>
              <a:t>une bonne claque au visage.</a:t>
            </a:r>
            <a:endParaRPr lang="en-US" dirty="0"/>
          </a:p>
        </p:txBody>
      </p:sp>
      <p:pic>
        <p:nvPicPr>
          <p:cNvPr id="2" name="Picture 1" descr="balor fight.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37081" y="3083124"/>
            <a:ext cx="6710891" cy="3774876"/>
          </a:xfrm>
          <a:prstGeom prst="rect">
            <a:avLst/>
          </a:prstGeom>
        </p:spPr>
      </p:pic>
    </p:spTree>
    <p:extLst>
      <p:ext uri="{BB962C8B-B14F-4D97-AF65-F5344CB8AC3E}">
        <p14:creationId xmlns:p14="http://schemas.microsoft.com/office/powerpoint/2010/main" val="6328726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5" y="2846545"/>
            <a:ext cx="5125720" cy="1169621"/>
          </a:xfrm>
        </p:spPr>
        <p:txBody>
          <a:bodyPr>
            <a:noAutofit/>
          </a:bodyPr>
          <a:lstStyle/>
          <a:p>
            <a:pPr lvl="0"/>
            <a:r>
              <a:rPr lang="fr-CA" dirty="0" smtClean="0"/>
              <a:t>À éviter : le </a:t>
            </a:r>
            <a:r>
              <a:rPr lang="fr-CA" b="1" i="1" dirty="0" err="1"/>
              <a:t>crotch</a:t>
            </a:r>
            <a:r>
              <a:rPr lang="fr-CA" b="1" i="1" dirty="0"/>
              <a:t> </a:t>
            </a:r>
            <a:r>
              <a:rPr lang="fr-CA" b="1" i="1" dirty="0" err="1"/>
              <a:t>whacking</a:t>
            </a:r>
            <a:endParaRPr lang="en-US" dirty="0"/>
          </a:p>
          <a:p>
            <a:pPr lvl="1"/>
            <a:r>
              <a:rPr lang="fr-CA" dirty="0"/>
              <a:t>Le joueur est juste assez grand pour atteindre la fourche de l’énorme boss</a:t>
            </a:r>
            <a:r>
              <a:rPr lang="fr-CA" dirty="0" smtClean="0"/>
              <a:t>.</a:t>
            </a:r>
            <a:endParaRPr lang="en-US" dirty="0"/>
          </a:p>
        </p:txBody>
      </p:sp>
      <p:pic>
        <p:nvPicPr>
          <p:cNvPr id="2" name="Picture 1" descr="Groin-attack.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40145" y="1507567"/>
            <a:ext cx="2540000" cy="3835400"/>
          </a:xfrm>
          <a:prstGeom prst="rect">
            <a:avLst/>
          </a:prstGeom>
        </p:spPr>
      </p:pic>
    </p:spTree>
    <p:extLst>
      <p:ext uri="{BB962C8B-B14F-4D97-AF65-F5344CB8AC3E}">
        <p14:creationId xmlns:p14="http://schemas.microsoft.com/office/powerpoint/2010/main" val="23926949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13080-anime-and-manga-kirito-boss-battle.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2239193"/>
            <a:ext cx="9144000" cy="4653203"/>
          </a:xfrm>
          <a:prstGeom prst="rect">
            <a:avLst/>
          </a:prstGeom>
        </p:spPr>
      </p:pic>
      <p:sp>
        <p:nvSpPr>
          <p:cNvPr id="3" name="Content Placeholder 2"/>
          <p:cNvSpPr>
            <a:spLocks noGrp="1"/>
          </p:cNvSpPr>
          <p:nvPr>
            <p:ph idx="1"/>
          </p:nvPr>
        </p:nvSpPr>
        <p:spPr>
          <a:xfrm>
            <a:off x="1004947" y="126092"/>
            <a:ext cx="7271453" cy="2757904"/>
          </a:xfrm>
        </p:spPr>
        <p:txBody>
          <a:bodyPr>
            <a:noAutofit/>
          </a:bodyPr>
          <a:lstStyle/>
          <a:p>
            <a:pPr marL="0" lvl="0" indent="0">
              <a:buNone/>
            </a:pPr>
            <a:r>
              <a:rPr lang="fr-CA" dirty="0"/>
              <a:t>Un gros boss signifie de grandes attaques. </a:t>
            </a:r>
            <a:endParaRPr lang="en-US" dirty="0"/>
          </a:p>
          <a:p>
            <a:pPr lvl="1"/>
            <a:r>
              <a:rPr lang="fr-CA" dirty="0"/>
              <a:t>Pourquoi se contenter de lui faire jeter des pierres quand vous pouvez lui faire jeter des voitures? Des bâtiments? Ou des pâtés de maisons entiers? </a:t>
            </a:r>
            <a:endParaRPr lang="en-US" dirty="0"/>
          </a:p>
          <a:p>
            <a:pPr lvl="1"/>
            <a:r>
              <a:rPr lang="fr-CA" dirty="0"/>
              <a:t>Plus vos attaques sont spectaculaires, plus elles sont mémorables.</a:t>
            </a:r>
            <a:endParaRPr lang="en-US" dirty="0"/>
          </a:p>
        </p:txBody>
      </p:sp>
    </p:spTree>
    <p:extLst>
      <p:ext uri="{BB962C8B-B14F-4D97-AF65-F5344CB8AC3E}">
        <p14:creationId xmlns:p14="http://schemas.microsoft.com/office/powerpoint/2010/main" val="22102978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2478516"/>
            <a:ext cx="7271453" cy="2279258"/>
          </a:xfrm>
        </p:spPr>
        <p:txBody>
          <a:bodyPr>
            <a:noAutofit/>
          </a:bodyPr>
          <a:lstStyle/>
          <a:p>
            <a:pPr marL="0" lvl="0" indent="0">
              <a:buNone/>
            </a:pPr>
            <a:r>
              <a:rPr lang="fr-CA" dirty="0" smtClean="0"/>
              <a:t>Permet au joueur Identifier </a:t>
            </a:r>
            <a:r>
              <a:rPr lang="fr-CA" dirty="0"/>
              <a:t>quand il est sûr pour </a:t>
            </a:r>
            <a:r>
              <a:rPr lang="fr-CA" dirty="0" smtClean="0"/>
              <a:t>lui </a:t>
            </a:r>
            <a:r>
              <a:rPr lang="fr-CA" dirty="0"/>
              <a:t>d'attaquer. </a:t>
            </a:r>
            <a:endParaRPr lang="en-US" dirty="0"/>
          </a:p>
          <a:p>
            <a:pPr lvl="1"/>
            <a:r>
              <a:rPr lang="fr-CA" dirty="0"/>
              <a:t>Doit être évident pour le joueur</a:t>
            </a:r>
            <a:endParaRPr lang="en-US" dirty="0"/>
          </a:p>
          <a:p>
            <a:pPr lvl="1"/>
            <a:r>
              <a:rPr lang="fr-CA" dirty="0"/>
              <a:t>Séquence d’attaque claire mémorisable. </a:t>
            </a:r>
            <a:endParaRPr lang="en-US" dirty="0"/>
          </a:p>
          <a:p>
            <a:pPr lvl="2"/>
            <a:r>
              <a:rPr lang="fr-CA" dirty="0"/>
              <a:t>au cœur de chaque combat de boss traditionnel </a:t>
            </a:r>
            <a:endParaRPr lang="en-US" dirty="0"/>
          </a:p>
          <a:p>
            <a:pPr lvl="2"/>
            <a:r>
              <a:rPr lang="fr-CA" dirty="0"/>
              <a:t>les attaques et les comportements sont enchaînés dans un ordre prévisible. </a:t>
            </a:r>
            <a:endParaRPr lang="en-US" dirty="0"/>
          </a:p>
        </p:txBody>
      </p:sp>
      <p:sp>
        <p:nvSpPr>
          <p:cNvPr id="4" name="Title 4"/>
          <p:cNvSpPr>
            <a:spLocks noGrp="1"/>
          </p:cNvSpPr>
          <p:nvPr>
            <p:ph type="title"/>
          </p:nvPr>
        </p:nvSpPr>
        <p:spPr>
          <a:xfrm>
            <a:off x="0" y="1123856"/>
            <a:ext cx="8913813" cy="914400"/>
          </a:xfrm>
          <a:solidFill>
            <a:srgbClr val="7F7F7F"/>
          </a:solidFill>
        </p:spPr>
        <p:txBody>
          <a:bodyPr/>
          <a:lstStyle/>
          <a:p>
            <a:r>
              <a:rPr lang="fr-CA" dirty="0" smtClean="0"/>
              <a:t>Séquence d’attaque</a:t>
            </a:r>
            <a:endParaRPr lang="fr-CA" dirty="0"/>
          </a:p>
        </p:txBody>
      </p:sp>
    </p:spTree>
    <p:extLst>
      <p:ext uri="{BB962C8B-B14F-4D97-AF65-F5344CB8AC3E}">
        <p14:creationId xmlns:p14="http://schemas.microsoft.com/office/powerpoint/2010/main" val="3960850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2478516"/>
            <a:ext cx="7271453" cy="2279258"/>
          </a:xfrm>
        </p:spPr>
        <p:txBody>
          <a:bodyPr>
            <a:noAutofit/>
          </a:bodyPr>
          <a:lstStyle/>
          <a:p>
            <a:pPr marL="0" indent="0">
              <a:buNone/>
            </a:pPr>
            <a:r>
              <a:rPr lang="fr-CA" dirty="0"/>
              <a:t>Séquence d’attaques d’un </a:t>
            </a:r>
            <a:r>
              <a:rPr lang="fr-CA" dirty="0" err="1"/>
              <a:t>mech</a:t>
            </a:r>
            <a:r>
              <a:rPr lang="fr-CA" dirty="0"/>
              <a:t> géant armé d'un canon laser. </a:t>
            </a:r>
            <a:endParaRPr lang="en-US" dirty="0"/>
          </a:p>
          <a:p>
            <a:pPr marL="457200" lvl="0" indent="-457200">
              <a:buFont typeface="+mj-lt"/>
              <a:buAutoNum type="arabicPeriod"/>
            </a:pPr>
            <a:r>
              <a:rPr lang="fr-CA" dirty="0"/>
              <a:t>Le laser visuel du canon balaie la scène à trois reprises (fig. 1). </a:t>
            </a:r>
            <a:endParaRPr lang="en-US" dirty="0"/>
          </a:p>
          <a:p>
            <a:pPr marL="457200" lvl="0" indent="-457200">
              <a:buFont typeface="+mj-lt"/>
              <a:buAutoNum type="arabicPeriod"/>
            </a:pPr>
            <a:r>
              <a:rPr lang="fr-CA" dirty="0"/>
              <a:t>Une fois que la cible est acquise (le joueur), le canon déclenche un flux de laser explosif - d'abord à droite, puis à gauche, puis au milieu de l'arène. </a:t>
            </a:r>
            <a:endParaRPr lang="en-US" dirty="0"/>
          </a:p>
          <a:p>
            <a:pPr marL="457200" lvl="0" indent="-457200">
              <a:buFont typeface="+mj-lt"/>
              <a:buAutoNum type="arabicPeriod"/>
            </a:pPr>
            <a:r>
              <a:rPr lang="fr-CA" dirty="0"/>
              <a:t>Le canon du </a:t>
            </a:r>
            <a:r>
              <a:rPr lang="fr-CA" dirty="0" err="1"/>
              <a:t>mech</a:t>
            </a:r>
            <a:r>
              <a:rPr lang="fr-CA" dirty="0"/>
              <a:t> se transforme alors en une arme plus grande</a:t>
            </a:r>
            <a:r>
              <a:rPr lang="fr-CA" dirty="0" smtClean="0"/>
              <a:t>.</a:t>
            </a:r>
            <a:endParaRPr lang="en-US" dirty="0"/>
          </a:p>
        </p:txBody>
      </p:sp>
      <p:pic>
        <p:nvPicPr>
          <p:cNvPr id="6" name="Picture 5"/>
          <p:cNvPicPr/>
          <p:nvPr/>
        </p:nvPicPr>
        <p:blipFill rotWithShape="1">
          <a:blip r:embed="rId3" cstate="print">
            <a:extLst>
              <a:ext uri="{28A0092B-C50C-407E-A947-70E740481C1C}">
                <a14:useLocalDpi xmlns:a14="http://schemas.microsoft.com/office/drawing/2010/main"/>
              </a:ext>
            </a:extLst>
          </a:blip>
          <a:srcRect/>
          <a:stretch/>
        </p:blipFill>
        <p:spPr bwMode="auto">
          <a:xfrm>
            <a:off x="555681" y="305658"/>
            <a:ext cx="8032638" cy="1811346"/>
          </a:xfrm>
          <a:prstGeom prst="rect">
            <a:avLst/>
          </a:prstGeom>
          <a:noFill/>
          <a:ln>
            <a:noFill/>
          </a:ln>
        </p:spPr>
      </p:pic>
      <p:sp>
        <p:nvSpPr>
          <p:cNvPr id="7" name="TextBox 6"/>
          <p:cNvSpPr txBox="1"/>
          <p:nvPr/>
        </p:nvSpPr>
        <p:spPr>
          <a:xfrm>
            <a:off x="1212539" y="2105986"/>
            <a:ext cx="558743" cy="276999"/>
          </a:xfrm>
          <a:prstGeom prst="rect">
            <a:avLst/>
          </a:prstGeom>
          <a:noFill/>
        </p:spPr>
        <p:txBody>
          <a:bodyPr wrap="square" rtlCol="0">
            <a:spAutoFit/>
          </a:bodyPr>
          <a:lstStyle/>
          <a:p>
            <a:pPr algn="ctr"/>
            <a:r>
              <a:rPr lang="en-US" sz="1200" dirty="0" smtClean="0"/>
              <a:t>Fig. 1</a:t>
            </a:r>
            <a:endParaRPr lang="en-US" sz="1200" dirty="0"/>
          </a:p>
        </p:txBody>
      </p:sp>
      <p:sp>
        <p:nvSpPr>
          <p:cNvPr id="8" name="TextBox 7"/>
          <p:cNvSpPr txBox="1"/>
          <p:nvPr/>
        </p:nvSpPr>
        <p:spPr>
          <a:xfrm>
            <a:off x="3346458" y="2119886"/>
            <a:ext cx="558743" cy="276999"/>
          </a:xfrm>
          <a:prstGeom prst="rect">
            <a:avLst/>
          </a:prstGeom>
          <a:noFill/>
        </p:spPr>
        <p:txBody>
          <a:bodyPr wrap="square" rtlCol="0">
            <a:spAutoFit/>
          </a:bodyPr>
          <a:lstStyle/>
          <a:p>
            <a:pPr algn="ctr"/>
            <a:r>
              <a:rPr lang="en-US" sz="1200" dirty="0" smtClean="0"/>
              <a:t>Fig. 2</a:t>
            </a:r>
            <a:endParaRPr lang="en-US" sz="1200" dirty="0"/>
          </a:p>
        </p:txBody>
      </p:sp>
      <p:sp>
        <p:nvSpPr>
          <p:cNvPr id="9" name="TextBox 8"/>
          <p:cNvSpPr txBox="1"/>
          <p:nvPr/>
        </p:nvSpPr>
        <p:spPr>
          <a:xfrm>
            <a:off x="5360820" y="2105986"/>
            <a:ext cx="558743" cy="276999"/>
          </a:xfrm>
          <a:prstGeom prst="rect">
            <a:avLst/>
          </a:prstGeom>
          <a:noFill/>
        </p:spPr>
        <p:txBody>
          <a:bodyPr wrap="square" rtlCol="0">
            <a:spAutoFit/>
          </a:bodyPr>
          <a:lstStyle/>
          <a:p>
            <a:pPr algn="ctr"/>
            <a:r>
              <a:rPr lang="en-US" sz="1200" dirty="0" smtClean="0"/>
              <a:t>Fig. 3</a:t>
            </a:r>
            <a:endParaRPr lang="en-US" sz="1200" dirty="0"/>
          </a:p>
        </p:txBody>
      </p:sp>
      <p:sp>
        <p:nvSpPr>
          <p:cNvPr id="10" name="TextBox 9"/>
          <p:cNvSpPr txBox="1"/>
          <p:nvPr/>
        </p:nvSpPr>
        <p:spPr>
          <a:xfrm>
            <a:off x="7331392" y="2097988"/>
            <a:ext cx="558743" cy="276999"/>
          </a:xfrm>
          <a:prstGeom prst="rect">
            <a:avLst/>
          </a:prstGeom>
          <a:noFill/>
        </p:spPr>
        <p:txBody>
          <a:bodyPr wrap="square" rtlCol="0">
            <a:spAutoFit/>
          </a:bodyPr>
          <a:lstStyle/>
          <a:p>
            <a:pPr algn="ctr"/>
            <a:r>
              <a:rPr lang="en-US" sz="1200" dirty="0" smtClean="0"/>
              <a:t>Fig. 4</a:t>
            </a:r>
            <a:endParaRPr lang="en-US" sz="1200" dirty="0"/>
          </a:p>
        </p:txBody>
      </p:sp>
    </p:spTree>
    <p:extLst>
      <p:ext uri="{BB962C8B-B14F-4D97-AF65-F5344CB8AC3E}">
        <p14:creationId xmlns:p14="http://schemas.microsoft.com/office/powerpoint/2010/main" val="14463857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2478516"/>
            <a:ext cx="7402825" cy="2279258"/>
          </a:xfrm>
        </p:spPr>
        <p:txBody>
          <a:bodyPr>
            <a:noAutofit/>
          </a:bodyPr>
          <a:lstStyle/>
          <a:p>
            <a:pPr marL="457200" lvl="0" indent="-457200">
              <a:buAutoNum type="arabicPeriod" startAt="4"/>
            </a:pPr>
            <a:r>
              <a:rPr lang="fr-CA" dirty="0" smtClean="0"/>
              <a:t>Cette </a:t>
            </a:r>
            <a:r>
              <a:rPr lang="fr-CA" dirty="0"/>
              <a:t>nouvelle forme de charges pendant une seconde (fig. 2) et se déclenche en un seul faisceau épais qui balaie le sol de l'arène et qui ne peut être évité en sautant ou en se penchant à couvert (fig. 3)</a:t>
            </a:r>
            <a:r>
              <a:rPr lang="fr-CA" dirty="0" smtClean="0"/>
              <a:t>.</a:t>
            </a:r>
          </a:p>
          <a:p>
            <a:pPr marL="457200" lvl="0" indent="-457200">
              <a:buAutoNum type="arabicPeriod" startAt="4"/>
            </a:pPr>
            <a:r>
              <a:rPr lang="fr-CA" dirty="0" smtClean="0"/>
              <a:t>Lorsque </a:t>
            </a:r>
            <a:r>
              <a:rPr lang="fr-CA" dirty="0"/>
              <a:t>l'attaque est terminée, la poitrine du </a:t>
            </a:r>
            <a:r>
              <a:rPr lang="fr-CA" dirty="0" err="1"/>
              <a:t>mech</a:t>
            </a:r>
            <a:r>
              <a:rPr lang="fr-CA" dirty="0"/>
              <a:t> s'ouvre automatiquement et évacue la vapeur (fig. 4). </a:t>
            </a:r>
            <a:endParaRPr lang="en-US" dirty="0"/>
          </a:p>
          <a:p>
            <a:pPr marL="457200" lvl="0" indent="-457200">
              <a:buAutoNum type="arabicPeriod" startAt="4"/>
            </a:pPr>
            <a:r>
              <a:rPr lang="fr-CA" dirty="0" smtClean="0"/>
              <a:t>Après </a:t>
            </a:r>
            <a:r>
              <a:rPr lang="fr-CA" dirty="0"/>
              <a:t>quelques secondes, le capot </a:t>
            </a:r>
            <a:r>
              <a:rPr lang="fr-CA" dirty="0" smtClean="0"/>
              <a:t>se referme dans </a:t>
            </a:r>
            <a:r>
              <a:rPr lang="fr-CA" dirty="0"/>
              <a:t>un éclat d’électricité et le canon se transforme de nouveau dans sa configuration d'origine. </a:t>
            </a:r>
            <a:endParaRPr lang="en-US" dirty="0"/>
          </a:p>
        </p:txBody>
      </p:sp>
      <p:pic>
        <p:nvPicPr>
          <p:cNvPr id="5" name="Picture 4"/>
          <p:cNvPicPr/>
          <p:nvPr/>
        </p:nvPicPr>
        <p:blipFill rotWithShape="1">
          <a:blip r:embed="rId3" cstate="print">
            <a:extLst>
              <a:ext uri="{28A0092B-C50C-407E-A947-70E740481C1C}">
                <a14:useLocalDpi xmlns:a14="http://schemas.microsoft.com/office/drawing/2010/main"/>
              </a:ext>
            </a:extLst>
          </a:blip>
          <a:srcRect/>
          <a:stretch/>
        </p:blipFill>
        <p:spPr bwMode="auto">
          <a:xfrm>
            <a:off x="555681" y="305658"/>
            <a:ext cx="8032638" cy="1811346"/>
          </a:xfrm>
          <a:prstGeom prst="rect">
            <a:avLst/>
          </a:prstGeom>
          <a:noFill/>
          <a:ln>
            <a:noFill/>
          </a:ln>
        </p:spPr>
      </p:pic>
      <p:sp>
        <p:nvSpPr>
          <p:cNvPr id="4" name="TextBox 3"/>
          <p:cNvSpPr txBox="1"/>
          <p:nvPr/>
        </p:nvSpPr>
        <p:spPr>
          <a:xfrm>
            <a:off x="1212539" y="2105986"/>
            <a:ext cx="558743" cy="276999"/>
          </a:xfrm>
          <a:prstGeom prst="rect">
            <a:avLst/>
          </a:prstGeom>
          <a:noFill/>
        </p:spPr>
        <p:txBody>
          <a:bodyPr wrap="square" rtlCol="0">
            <a:spAutoFit/>
          </a:bodyPr>
          <a:lstStyle/>
          <a:p>
            <a:pPr algn="ctr"/>
            <a:r>
              <a:rPr lang="en-US" sz="1200" dirty="0" smtClean="0"/>
              <a:t>Fig. 1</a:t>
            </a:r>
            <a:endParaRPr lang="en-US" sz="1200" dirty="0"/>
          </a:p>
        </p:txBody>
      </p:sp>
      <p:sp>
        <p:nvSpPr>
          <p:cNvPr id="6" name="TextBox 5"/>
          <p:cNvSpPr txBox="1"/>
          <p:nvPr/>
        </p:nvSpPr>
        <p:spPr>
          <a:xfrm>
            <a:off x="3346458" y="2119886"/>
            <a:ext cx="558743" cy="276999"/>
          </a:xfrm>
          <a:prstGeom prst="rect">
            <a:avLst/>
          </a:prstGeom>
          <a:noFill/>
        </p:spPr>
        <p:txBody>
          <a:bodyPr wrap="square" rtlCol="0">
            <a:spAutoFit/>
          </a:bodyPr>
          <a:lstStyle/>
          <a:p>
            <a:pPr algn="ctr"/>
            <a:r>
              <a:rPr lang="en-US" sz="1200" dirty="0" smtClean="0"/>
              <a:t>Fig. 2</a:t>
            </a:r>
            <a:endParaRPr lang="en-US" sz="1200" dirty="0"/>
          </a:p>
        </p:txBody>
      </p:sp>
      <p:sp>
        <p:nvSpPr>
          <p:cNvPr id="7" name="TextBox 6"/>
          <p:cNvSpPr txBox="1"/>
          <p:nvPr/>
        </p:nvSpPr>
        <p:spPr>
          <a:xfrm>
            <a:off x="5360820" y="2105986"/>
            <a:ext cx="558743" cy="276999"/>
          </a:xfrm>
          <a:prstGeom prst="rect">
            <a:avLst/>
          </a:prstGeom>
          <a:noFill/>
        </p:spPr>
        <p:txBody>
          <a:bodyPr wrap="square" rtlCol="0">
            <a:spAutoFit/>
          </a:bodyPr>
          <a:lstStyle/>
          <a:p>
            <a:pPr algn="ctr"/>
            <a:r>
              <a:rPr lang="en-US" sz="1200" dirty="0" smtClean="0"/>
              <a:t>Fig. 3</a:t>
            </a:r>
            <a:endParaRPr lang="en-US" sz="1200" dirty="0"/>
          </a:p>
        </p:txBody>
      </p:sp>
      <p:sp>
        <p:nvSpPr>
          <p:cNvPr id="8" name="TextBox 7"/>
          <p:cNvSpPr txBox="1"/>
          <p:nvPr/>
        </p:nvSpPr>
        <p:spPr>
          <a:xfrm>
            <a:off x="7331392" y="2097988"/>
            <a:ext cx="558743" cy="276999"/>
          </a:xfrm>
          <a:prstGeom prst="rect">
            <a:avLst/>
          </a:prstGeom>
          <a:noFill/>
        </p:spPr>
        <p:txBody>
          <a:bodyPr wrap="square" rtlCol="0">
            <a:spAutoFit/>
          </a:bodyPr>
          <a:lstStyle/>
          <a:p>
            <a:pPr algn="ctr"/>
            <a:r>
              <a:rPr lang="en-US" sz="1200" dirty="0" smtClean="0"/>
              <a:t>Fig. 4</a:t>
            </a:r>
            <a:endParaRPr lang="en-US" sz="1200" dirty="0"/>
          </a:p>
        </p:txBody>
      </p:sp>
    </p:spTree>
    <p:extLst>
      <p:ext uri="{BB962C8B-B14F-4D97-AF65-F5344CB8AC3E}">
        <p14:creationId xmlns:p14="http://schemas.microsoft.com/office/powerpoint/2010/main" val="6386258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2894567"/>
            <a:ext cx="7402825" cy="2279258"/>
          </a:xfrm>
        </p:spPr>
        <p:txBody>
          <a:bodyPr>
            <a:noAutofit/>
          </a:bodyPr>
          <a:lstStyle/>
          <a:p>
            <a:pPr marL="457200" indent="-457200">
              <a:buAutoNum type="arabicPeriod" startAt="7"/>
            </a:pPr>
            <a:r>
              <a:rPr lang="fr-CA" dirty="0" smtClean="0"/>
              <a:t>Le cycle des attaques se poursuit jusqu'à ce qu’il y ait une rupture initiée par le joueur, tel que :</a:t>
            </a:r>
            <a:endParaRPr lang="en-US" dirty="0" smtClean="0"/>
          </a:p>
          <a:p>
            <a:pPr lvl="1"/>
            <a:r>
              <a:rPr lang="fr-CA" dirty="0" smtClean="0"/>
              <a:t>le </a:t>
            </a:r>
            <a:r>
              <a:rPr lang="fr-CA" dirty="0"/>
              <a:t>joueur subit des dégâts</a:t>
            </a:r>
            <a:endParaRPr lang="en-US" dirty="0"/>
          </a:p>
          <a:p>
            <a:pPr lvl="1"/>
            <a:r>
              <a:rPr lang="fr-CA" dirty="0"/>
              <a:t>le joueur meurt</a:t>
            </a:r>
            <a:endParaRPr lang="en-US" dirty="0"/>
          </a:p>
          <a:p>
            <a:pPr lvl="1"/>
            <a:r>
              <a:rPr lang="fr-CA" dirty="0"/>
              <a:t>le boss succombe</a:t>
            </a:r>
            <a:endParaRPr lang="en-US" dirty="0"/>
          </a:p>
        </p:txBody>
      </p:sp>
      <p:pic>
        <p:nvPicPr>
          <p:cNvPr id="5" name="Picture 4"/>
          <p:cNvPicPr/>
          <p:nvPr/>
        </p:nvPicPr>
        <p:blipFill rotWithShape="1">
          <a:blip r:embed="rId3" cstate="print">
            <a:extLst>
              <a:ext uri="{28A0092B-C50C-407E-A947-70E740481C1C}">
                <a14:useLocalDpi xmlns:a14="http://schemas.microsoft.com/office/drawing/2010/main"/>
              </a:ext>
            </a:extLst>
          </a:blip>
          <a:srcRect/>
          <a:stretch/>
        </p:blipFill>
        <p:spPr bwMode="auto">
          <a:xfrm>
            <a:off x="555681" y="305658"/>
            <a:ext cx="8032638" cy="1811346"/>
          </a:xfrm>
          <a:prstGeom prst="rect">
            <a:avLst/>
          </a:prstGeom>
          <a:noFill/>
          <a:ln>
            <a:noFill/>
          </a:ln>
        </p:spPr>
      </p:pic>
      <p:sp>
        <p:nvSpPr>
          <p:cNvPr id="4" name="TextBox 3"/>
          <p:cNvSpPr txBox="1"/>
          <p:nvPr/>
        </p:nvSpPr>
        <p:spPr>
          <a:xfrm>
            <a:off x="1212539" y="2105986"/>
            <a:ext cx="558743" cy="276999"/>
          </a:xfrm>
          <a:prstGeom prst="rect">
            <a:avLst/>
          </a:prstGeom>
          <a:noFill/>
        </p:spPr>
        <p:txBody>
          <a:bodyPr wrap="square" rtlCol="0">
            <a:spAutoFit/>
          </a:bodyPr>
          <a:lstStyle/>
          <a:p>
            <a:pPr algn="ctr"/>
            <a:r>
              <a:rPr lang="en-US" sz="1200" dirty="0" smtClean="0"/>
              <a:t>Fig. 1</a:t>
            </a:r>
            <a:endParaRPr lang="en-US" sz="1200" dirty="0"/>
          </a:p>
        </p:txBody>
      </p:sp>
      <p:sp>
        <p:nvSpPr>
          <p:cNvPr id="6" name="TextBox 5"/>
          <p:cNvSpPr txBox="1"/>
          <p:nvPr/>
        </p:nvSpPr>
        <p:spPr>
          <a:xfrm>
            <a:off x="3346458" y="2119886"/>
            <a:ext cx="558743" cy="276999"/>
          </a:xfrm>
          <a:prstGeom prst="rect">
            <a:avLst/>
          </a:prstGeom>
          <a:noFill/>
        </p:spPr>
        <p:txBody>
          <a:bodyPr wrap="square" rtlCol="0">
            <a:spAutoFit/>
          </a:bodyPr>
          <a:lstStyle/>
          <a:p>
            <a:pPr algn="ctr"/>
            <a:r>
              <a:rPr lang="en-US" sz="1200" dirty="0" smtClean="0"/>
              <a:t>Fig. 2</a:t>
            </a:r>
            <a:endParaRPr lang="en-US" sz="1200" dirty="0"/>
          </a:p>
        </p:txBody>
      </p:sp>
      <p:sp>
        <p:nvSpPr>
          <p:cNvPr id="7" name="TextBox 6"/>
          <p:cNvSpPr txBox="1"/>
          <p:nvPr/>
        </p:nvSpPr>
        <p:spPr>
          <a:xfrm>
            <a:off x="5360820" y="2105986"/>
            <a:ext cx="558743" cy="276999"/>
          </a:xfrm>
          <a:prstGeom prst="rect">
            <a:avLst/>
          </a:prstGeom>
          <a:noFill/>
        </p:spPr>
        <p:txBody>
          <a:bodyPr wrap="square" rtlCol="0">
            <a:spAutoFit/>
          </a:bodyPr>
          <a:lstStyle/>
          <a:p>
            <a:pPr algn="ctr"/>
            <a:r>
              <a:rPr lang="en-US" sz="1200" dirty="0" smtClean="0"/>
              <a:t>Fig. 3</a:t>
            </a:r>
            <a:endParaRPr lang="en-US" sz="1200" dirty="0"/>
          </a:p>
        </p:txBody>
      </p:sp>
      <p:sp>
        <p:nvSpPr>
          <p:cNvPr id="8" name="TextBox 7"/>
          <p:cNvSpPr txBox="1"/>
          <p:nvPr/>
        </p:nvSpPr>
        <p:spPr>
          <a:xfrm>
            <a:off x="7331392" y="2097988"/>
            <a:ext cx="558743" cy="276999"/>
          </a:xfrm>
          <a:prstGeom prst="rect">
            <a:avLst/>
          </a:prstGeom>
          <a:noFill/>
        </p:spPr>
        <p:txBody>
          <a:bodyPr wrap="square" rtlCol="0">
            <a:spAutoFit/>
          </a:bodyPr>
          <a:lstStyle/>
          <a:p>
            <a:pPr algn="ctr"/>
            <a:r>
              <a:rPr lang="en-US" sz="1200" dirty="0" smtClean="0"/>
              <a:t>Fig. 4</a:t>
            </a:r>
            <a:endParaRPr lang="en-US" sz="1200" dirty="0"/>
          </a:p>
        </p:txBody>
      </p:sp>
    </p:spTree>
    <p:extLst>
      <p:ext uri="{BB962C8B-B14F-4D97-AF65-F5344CB8AC3E}">
        <p14:creationId xmlns:p14="http://schemas.microsoft.com/office/powerpoint/2010/main" val="40741089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2478516"/>
            <a:ext cx="7271453" cy="2279258"/>
          </a:xfrm>
        </p:spPr>
        <p:txBody>
          <a:bodyPr>
            <a:noAutofit/>
          </a:bodyPr>
          <a:lstStyle/>
          <a:p>
            <a:pPr marL="0" indent="0">
              <a:buNone/>
            </a:pPr>
            <a:r>
              <a:rPr lang="fr-CA" dirty="0"/>
              <a:t>Composantes d'un combat contre un boss: </a:t>
            </a:r>
            <a:endParaRPr lang="en-US" dirty="0"/>
          </a:p>
          <a:p>
            <a:pPr lvl="0"/>
            <a:r>
              <a:rPr lang="fr-CA" dirty="0" smtClean="0"/>
              <a:t>Première </a:t>
            </a:r>
            <a:r>
              <a:rPr lang="fr-CA" dirty="0"/>
              <a:t>attaque</a:t>
            </a:r>
            <a:endParaRPr lang="en-US" dirty="0"/>
          </a:p>
          <a:p>
            <a:pPr lvl="0"/>
            <a:r>
              <a:rPr lang="fr-CA" dirty="0" smtClean="0"/>
              <a:t>Attaque </a:t>
            </a:r>
            <a:r>
              <a:rPr lang="fr-CA" dirty="0"/>
              <a:t>invulnérable</a:t>
            </a:r>
            <a:endParaRPr lang="en-US" dirty="0"/>
          </a:p>
          <a:p>
            <a:pPr lvl="0"/>
            <a:r>
              <a:rPr lang="fr-CA" dirty="0" smtClean="0"/>
              <a:t>État </a:t>
            </a:r>
            <a:r>
              <a:rPr lang="fr-CA" dirty="0"/>
              <a:t>de vulnérabilité</a:t>
            </a:r>
            <a:endParaRPr lang="en-US" dirty="0"/>
          </a:p>
          <a:p>
            <a:pPr lvl="0"/>
            <a:r>
              <a:rPr lang="fr-CA" dirty="0" smtClean="0"/>
              <a:t>Opportunités</a:t>
            </a:r>
            <a:endParaRPr lang="en-US" dirty="0"/>
          </a:p>
        </p:txBody>
      </p:sp>
      <p:sp>
        <p:nvSpPr>
          <p:cNvPr id="4" name="Title 4"/>
          <p:cNvSpPr>
            <a:spLocks noGrp="1"/>
          </p:cNvSpPr>
          <p:nvPr>
            <p:ph type="title"/>
          </p:nvPr>
        </p:nvSpPr>
        <p:spPr>
          <a:xfrm>
            <a:off x="0" y="1123856"/>
            <a:ext cx="8913813" cy="914400"/>
          </a:xfrm>
          <a:solidFill>
            <a:srgbClr val="7F7F7F"/>
          </a:solidFill>
        </p:spPr>
        <p:txBody>
          <a:bodyPr/>
          <a:lstStyle/>
          <a:p>
            <a:r>
              <a:rPr lang="fr-CA" dirty="0" smtClean="0"/>
              <a:t>Composantes d’un combat</a:t>
            </a:r>
            <a:endParaRPr lang="fr-CA" dirty="0"/>
          </a:p>
        </p:txBody>
      </p:sp>
    </p:spTree>
    <p:extLst>
      <p:ext uri="{BB962C8B-B14F-4D97-AF65-F5344CB8AC3E}">
        <p14:creationId xmlns:p14="http://schemas.microsoft.com/office/powerpoint/2010/main" val="6712169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2676303"/>
            <a:ext cx="7271453" cy="1883685"/>
          </a:xfrm>
        </p:spPr>
        <p:txBody>
          <a:bodyPr>
            <a:noAutofit/>
          </a:bodyPr>
          <a:lstStyle/>
          <a:p>
            <a:pPr marL="0" indent="0">
              <a:buNone/>
            </a:pPr>
            <a:r>
              <a:rPr lang="fr-CA" b="1" dirty="0"/>
              <a:t>La première attaque</a:t>
            </a:r>
            <a:endParaRPr lang="en-US" b="1" dirty="0"/>
          </a:p>
          <a:p>
            <a:pPr lvl="0"/>
            <a:r>
              <a:rPr lang="fr-CA" dirty="0"/>
              <a:t>Les explosions de laser créer un patron de mouvement que le joueur peut mémoriser et suivre (gauche, droite, centre). Tant que le joueur sait la séquence, il est en mesure d'éviter les attaques.</a:t>
            </a:r>
            <a:endParaRPr lang="en-US" dirty="0"/>
          </a:p>
        </p:txBody>
      </p:sp>
    </p:spTree>
    <p:extLst>
      <p:ext uri="{BB962C8B-B14F-4D97-AF65-F5344CB8AC3E}">
        <p14:creationId xmlns:p14="http://schemas.microsoft.com/office/powerpoint/2010/main" val="5228384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41448"/>
            <a:ext cx="8913813" cy="1472650"/>
          </a:xfrm>
        </p:spPr>
        <p:txBody>
          <a:bodyPr>
            <a:normAutofit/>
          </a:bodyPr>
          <a:lstStyle/>
          <a:p>
            <a:r>
              <a:rPr lang="fr-CA" dirty="0" smtClean="0"/>
              <a:t>Qu’est-ce qu’un Boss </a:t>
            </a:r>
            <a:r>
              <a:rPr lang="fr-CA" dirty="0" err="1" smtClean="0"/>
              <a:t>Fight</a:t>
            </a:r>
            <a:r>
              <a:rPr lang="fr-CA" dirty="0" smtClean="0"/>
              <a:t>?</a:t>
            </a:r>
            <a:endParaRPr lang="fr-CA" dirty="0"/>
          </a:p>
        </p:txBody>
      </p:sp>
    </p:spTree>
    <p:extLst>
      <p:ext uri="{BB962C8B-B14F-4D97-AF65-F5344CB8AC3E}">
        <p14:creationId xmlns:p14="http://schemas.microsoft.com/office/powerpoint/2010/main" val="12930212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2478516"/>
            <a:ext cx="7271453" cy="2279259"/>
          </a:xfrm>
        </p:spPr>
        <p:txBody>
          <a:bodyPr>
            <a:noAutofit/>
          </a:bodyPr>
          <a:lstStyle/>
          <a:p>
            <a:pPr marL="0" indent="0">
              <a:buNone/>
            </a:pPr>
            <a:r>
              <a:rPr lang="fr-CA" b="1" dirty="0"/>
              <a:t>L'attaque invulnérable</a:t>
            </a:r>
            <a:endParaRPr lang="en-US" b="1" dirty="0"/>
          </a:p>
          <a:p>
            <a:pPr lvl="0"/>
            <a:r>
              <a:rPr lang="fr-CA" dirty="0"/>
              <a:t>le tir de canon chargé est une attaque de grande envergure dramatique qui oblige le joueur à agir pour l'éviter. Comme le joueur ne peut pas blesser le boss au cours de cette attaque, il doit agir défensivement, briser le patron de jeu.</a:t>
            </a:r>
            <a:endParaRPr lang="en-US" dirty="0"/>
          </a:p>
        </p:txBody>
      </p:sp>
    </p:spTree>
    <p:extLst>
      <p:ext uri="{BB962C8B-B14F-4D97-AF65-F5344CB8AC3E}">
        <p14:creationId xmlns:p14="http://schemas.microsoft.com/office/powerpoint/2010/main" val="14773124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1175248"/>
            <a:ext cx="7271453" cy="4885794"/>
          </a:xfrm>
        </p:spPr>
        <p:txBody>
          <a:bodyPr>
            <a:noAutofit/>
          </a:bodyPr>
          <a:lstStyle/>
          <a:p>
            <a:pPr marL="0" indent="0">
              <a:buNone/>
            </a:pPr>
            <a:r>
              <a:rPr lang="fr-CA" b="1" dirty="0"/>
              <a:t>L'état ​</a:t>
            </a:r>
            <a:r>
              <a:rPr lang="fr-CA" b="1" dirty="0" smtClean="0"/>
              <a:t>de </a:t>
            </a:r>
            <a:r>
              <a:rPr lang="fr-CA" b="1" dirty="0"/>
              <a:t>vulnérabilité</a:t>
            </a:r>
            <a:endParaRPr lang="en-US" b="1" dirty="0"/>
          </a:p>
          <a:p>
            <a:pPr lvl="0"/>
            <a:r>
              <a:rPr lang="fr-CA" dirty="0"/>
              <a:t>la poitrine du </a:t>
            </a:r>
            <a:r>
              <a:rPr lang="fr-CA" dirty="0" err="1"/>
              <a:t>mech</a:t>
            </a:r>
            <a:r>
              <a:rPr lang="fr-CA" dirty="0"/>
              <a:t> s’ouvre et révèle le talon d'Achille du boss</a:t>
            </a:r>
            <a:endParaRPr lang="en-US" dirty="0"/>
          </a:p>
          <a:p>
            <a:pPr lvl="1"/>
            <a:r>
              <a:rPr lang="fr-CA" dirty="0"/>
              <a:t>vulnérable aux attaques du joueur. </a:t>
            </a:r>
            <a:endParaRPr lang="en-US" dirty="0"/>
          </a:p>
          <a:p>
            <a:pPr lvl="1"/>
            <a:r>
              <a:rPr lang="fr-CA" dirty="0"/>
              <a:t>le joueur doit infliger le plus de dégâts possible. </a:t>
            </a:r>
            <a:endParaRPr lang="en-US" dirty="0"/>
          </a:p>
          <a:p>
            <a:pPr lvl="0"/>
            <a:r>
              <a:rPr lang="fr-CA" dirty="0"/>
              <a:t>Le point faible doit être visuellement conçu pour être évident pour le joueur: </a:t>
            </a:r>
            <a:endParaRPr lang="en-US" dirty="0"/>
          </a:p>
          <a:p>
            <a:pPr lvl="1"/>
            <a:r>
              <a:rPr lang="fr-CA" dirty="0"/>
              <a:t>faire clignoter</a:t>
            </a:r>
            <a:endParaRPr lang="en-US" dirty="0"/>
          </a:p>
          <a:p>
            <a:pPr lvl="1"/>
            <a:r>
              <a:rPr lang="fr-CA" dirty="0"/>
              <a:t>lueur</a:t>
            </a:r>
            <a:endParaRPr lang="en-US" dirty="0"/>
          </a:p>
          <a:p>
            <a:pPr lvl="1"/>
            <a:r>
              <a:rPr lang="fr-CA" dirty="0"/>
              <a:t>mise en évidence quelconque. </a:t>
            </a:r>
            <a:endParaRPr lang="en-US" dirty="0"/>
          </a:p>
          <a:p>
            <a:pPr lvl="1"/>
            <a:r>
              <a:rPr lang="fr-CA" dirty="0"/>
              <a:t>Ex : pouce endolori. </a:t>
            </a:r>
            <a:endParaRPr lang="en-US" dirty="0"/>
          </a:p>
        </p:txBody>
      </p:sp>
    </p:spTree>
    <p:extLst>
      <p:ext uri="{BB962C8B-B14F-4D97-AF65-F5344CB8AC3E}">
        <p14:creationId xmlns:p14="http://schemas.microsoft.com/office/powerpoint/2010/main" val="39607063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1599222"/>
            <a:ext cx="7271453" cy="4037846"/>
          </a:xfrm>
        </p:spPr>
        <p:txBody>
          <a:bodyPr>
            <a:noAutofit/>
          </a:bodyPr>
          <a:lstStyle/>
          <a:p>
            <a:pPr marL="0" indent="0">
              <a:buNone/>
            </a:pPr>
            <a:r>
              <a:rPr lang="fr-CA" b="1" dirty="0" smtClean="0"/>
              <a:t>L'état ​de vulnérabilité (suite)</a:t>
            </a:r>
            <a:endParaRPr lang="en-US" b="1" dirty="0" smtClean="0"/>
          </a:p>
          <a:p>
            <a:pPr lvl="0"/>
            <a:r>
              <a:rPr lang="fr-CA" dirty="0" smtClean="0"/>
              <a:t>Peut </a:t>
            </a:r>
            <a:r>
              <a:rPr lang="fr-CA" dirty="0"/>
              <a:t>être prolongé par l'étourdissement ou en incapacitant le </a:t>
            </a:r>
            <a:r>
              <a:rPr lang="fr-CA" dirty="0" smtClean="0"/>
              <a:t>boss, </a:t>
            </a:r>
            <a:endParaRPr lang="en-US" dirty="0"/>
          </a:p>
          <a:p>
            <a:pPr lvl="1"/>
            <a:r>
              <a:rPr lang="fr-CA" dirty="0"/>
              <a:t>très clair pour le joueur </a:t>
            </a:r>
            <a:r>
              <a:rPr lang="fr-CA" dirty="0" smtClean="0"/>
              <a:t>qu'il a une </a:t>
            </a:r>
            <a:r>
              <a:rPr lang="fr-CA" dirty="0"/>
              <a:t>chance d'attaquer sans crainte d'être attaqué de nouveau. </a:t>
            </a:r>
            <a:endParaRPr lang="en-US" dirty="0"/>
          </a:p>
          <a:p>
            <a:pPr lvl="0"/>
            <a:r>
              <a:rPr lang="fr-CA" dirty="0"/>
              <a:t>Assurez-vous de finir l'état vulnérable par une attaque / évènement quelconque (dans ce cas, la rafale électrique), qui </a:t>
            </a:r>
            <a:endParaRPr lang="en-US" dirty="0"/>
          </a:p>
          <a:p>
            <a:pPr lvl="1"/>
            <a:r>
              <a:rPr lang="fr-CA" dirty="0"/>
              <a:t>pousse le joueur à l'écart du boss et l’informe que sa chance d'attaquer </a:t>
            </a:r>
            <a:r>
              <a:rPr lang="fr-CA" dirty="0" smtClean="0"/>
              <a:t>est passée</a:t>
            </a:r>
            <a:r>
              <a:rPr lang="fr-CA" dirty="0"/>
              <a:t>.</a:t>
            </a:r>
            <a:endParaRPr lang="en-US" dirty="0"/>
          </a:p>
        </p:txBody>
      </p:sp>
    </p:spTree>
    <p:extLst>
      <p:ext uri="{BB962C8B-B14F-4D97-AF65-F5344CB8AC3E}">
        <p14:creationId xmlns:p14="http://schemas.microsoft.com/office/powerpoint/2010/main" val="4872557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1782761"/>
            <a:ext cx="7271453" cy="3670769"/>
          </a:xfrm>
        </p:spPr>
        <p:txBody>
          <a:bodyPr>
            <a:noAutofit/>
          </a:bodyPr>
          <a:lstStyle/>
          <a:p>
            <a:pPr marL="0" indent="0">
              <a:buNone/>
            </a:pPr>
            <a:r>
              <a:rPr lang="fr-CA" b="1" dirty="0"/>
              <a:t>Les opportunités, </a:t>
            </a:r>
            <a:endParaRPr lang="en-US" b="1" dirty="0"/>
          </a:p>
          <a:p>
            <a:pPr lvl="0"/>
            <a:r>
              <a:rPr lang="fr-CA" dirty="0"/>
              <a:t>Chance d’attaque pour le joueur</a:t>
            </a:r>
            <a:endParaRPr lang="en-US" dirty="0"/>
          </a:p>
          <a:p>
            <a:pPr lvl="1"/>
            <a:r>
              <a:rPr lang="fr-CA" dirty="0"/>
              <a:t>canon changeant de forme</a:t>
            </a:r>
            <a:endParaRPr lang="en-US" dirty="0"/>
          </a:p>
          <a:p>
            <a:pPr lvl="0"/>
            <a:r>
              <a:rPr lang="fr-CA" dirty="0"/>
              <a:t>Plus courtes que l'état </a:t>
            </a:r>
            <a:r>
              <a:rPr lang="fr-CA" dirty="0" smtClean="0"/>
              <a:t>vulnérable</a:t>
            </a:r>
            <a:endParaRPr lang="en-US" dirty="0"/>
          </a:p>
          <a:p>
            <a:pPr lvl="0"/>
            <a:r>
              <a:rPr lang="fr-CA" dirty="0"/>
              <a:t>Peuvent être </a:t>
            </a:r>
            <a:r>
              <a:rPr lang="fr-CA" dirty="0" smtClean="0"/>
              <a:t>indiquées </a:t>
            </a:r>
            <a:r>
              <a:rPr lang="fr-CA" dirty="0"/>
              <a:t>au joueur par des railleries du boss</a:t>
            </a:r>
            <a:endParaRPr lang="en-US" dirty="0"/>
          </a:p>
          <a:p>
            <a:pPr lvl="1"/>
            <a:r>
              <a:rPr lang="fr-CA" dirty="0"/>
              <a:t>N'abusez pas des indices vocaux, autrement le joueur sera fatigué de les entendre à répétition.</a:t>
            </a:r>
            <a:endParaRPr lang="en-US" dirty="0"/>
          </a:p>
        </p:txBody>
      </p:sp>
    </p:spTree>
    <p:extLst>
      <p:ext uri="{BB962C8B-B14F-4D97-AF65-F5344CB8AC3E}">
        <p14:creationId xmlns:p14="http://schemas.microsoft.com/office/powerpoint/2010/main" val="38745393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2478516"/>
            <a:ext cx="7271453" cy="2279258"/>
          </a:xfrm>
        </p:spPr>
        <p:txBody>
          <a:bodyPr>
            <a:noAutofit/>
          </a:bodyPr>
          <a:lstStyle/>
          <a:p>
            <a:pPr marL="0" lvl="0" indent="0">
              <a:buNone/>
            </a:pPr>
            <a:r>
              <a:rPr lang="fr-CA" dirty="0" smtClean="0"/>
              <a:t>Assurez</a:t>
            </a:r>
            <a:r>
              <a:rPr lang="fr-CA" dirty="0"/>
              <a:t>-vous de faire tout votre possible pour maintenir le combat </a:t>
            </a:r>
            <a:endParaRPr lang="en-US" dirty="0"/>
          </a:p>
          <a:p>
            <a:pPr lvl="1"/>
            <a:r>
              <a:rPr lang="fr-CA" dirty="0"/>
              <a:t>Possibilités de retrouver de la santé ou de la puissance pendant le combat. </a:t>
            </a:r>
            <a:endParaRPr lang="en-US" dirty="0"/>
          </a:p>
          <a:p>
            <a:pPr lvl="1"/>
            <a:r>
              <a:rPr lang="fr-CA" dirty="0"/>
              <a:t>AI adaptative </a:t>
            </a:r>
            <a:endParaRPr lang="en-US" dirty="0"/>
          </a:p>
          <a:p>
            <a:pPr lvl="1"/>
            <a:r>
              <a:rPr lang="fr-CA" dirty="0"/>
              <a:t>Ajustement des temps de </a:t>
            </a:r>
            <a:r>
              <a:rPr lang="fr-CA" dirty="0" smtClean="0"/>
              <a:t>réaction </a:t>
            </a:r>
            <a:endParaRPr lang="en-US" dirty="0"/>
          </a:p>
          <a:p>
            <a:r>
              <a:rPr lang="fr-CA" dirty="0"/>
              <a:t>Fournir la bonne tension exactement quand le joueur en a besoin rend le combat contre le boss excitant et dramatique.</a:t>
            </a:r>
            <a:endParaRPr lang="en-US" dirty="0"/>
          </a:p>
        </p:txBody>
      </p:sp>
      <p:sp>
        <p:nvSpPr>
          <p:cNvPr id="4" name="Title 4"/>
          <p:cNvSpPr>
            <a:spLocks noGrp="1"/>
          </p:cNvSpPr>
          <p:nvPr>
            <p:ph type="title"/>
          </p:nvPr>
        </p:nvSpPr>
        <p:spPr>
          <a:xfrm>
            <a:off x="0" y="1123856"/>
            <a:ext cx="8913813" cy="914400"/>
          </a:xfrm>
          <a:solidFill>
            <a:srgbClr val="7F7F7F"/>
          </a:solidFill>
        </p:spPr>
        <p:txBody>
          <a:bodyPr/>
          <a:lstStyle/>
          <a:p>
            <a:r>
              <a:rPr lang="fr-CA" dirty="0" smtClean="0"/>
              <a:t>Objectifs du Boss : Tuer le joueur!</a:t>
            </a:r>
            <a:endParaRPr lang="fr-CA" dirty="0"/>
          </a:p>
        </p:txBody>
      </p:sp>
    </p:spTree>
    <p:extLst>
      <p:ext uri="{BB962C8B-B14F-4D97-AF65-F5344CB8AC3E}">
        <p14:creationId xmlns:p14="http://schemas.microsoft.com/office/powerpoint/2010/main" val="32172292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2478516"/>
            <a:ext cx="7271453" cy="2279258"/>
          </a:xfrm>
        </p:spPr>
        <p:txBody>
          <a:bodyPr>
            <a:noAutofit/>
          </a:bodyPr>
          <a:lstStyle/>
          <a:p>
            <a:pPr marL="0" lvl="0" indent="0">
              <a:buNone/>
            </a:pPr>
            <a:r>
              <a:rPr lang="fr-CA" dirty="0" smtClean="0"/>
              <a:t>Utilisez </a:t>
            </a:r>
            <a:r>
              <a:rPr lang="fr-CA" dirty="0"/>
              <a:t>des animations, des sons, des indices et des effets visuels pour montrer l’effet. </a:t>
            </a:r>
            <a:endParaRPr lang="en-US" dirty="0"/>
          </a:p>
          <a:p>
            <a:pPr lvl="1"/>
            <a:r>
              <a:rPr lang="fr-CA" dirty="0"/>
              <a:t>Un ennemi robotique peut lancer des étincelles</a:t>
            </a:r>
            <a:endParaRPr lang="en-US" dirty="0"/>
          </a:p>
          <a:p>
            <a:pPr lvl="1"/>
            <a:r>
              <a:rPr lang="fr-CA" dirty="0"/>
              <a:t>Un ennemi charnu peut perdre du sang</a:t>
            </a:r>
            <a:endParaRPr lang="en-US" dirty="0"/>
          </a:p>
          <a:p>
            <a:pPr lvl="1"/>
            <a:r>
              <a:rPr lang="fr-CA" dirty="0"/>
              <a:t>D'autres boss peuvent boiter ou à ramper proches de la mort</a:t>
            </a:r>
            <a:endParaRPr lang="en-US" dirty="0"/>
          </a:p>
        </p:txBody>
      </p:sp>
      <p:sp>
        <p:nvSpPr>
          <p:cNvPr id="4" name="Title 4"/>
          <p:cNvSpPr>
            <a:spLocks noGrp="1"/>
          </p:cNvSpPr>
          <p:nvPr>
            <p:ph type="title"/>
          </p:nvPr>
        </p:nvSpPr>
        <p:spPr>
          <a:xfrm>
            <a:off x="0" y="1123856"/>
            <a:ext cx="8913813" cy="914400"/>
          </a:xfrm>
          <a:solidFill>
            <a:srgbClr val="7F7F7F"/>
          </a:solidFill>
        </p:spPr>
        <p:txBody>
          <a:bodyPr/>
          <a:lstStyle/>
          <a:p>
            <a:r>
              <a:rPr lang="fr-CA" dirty="0" smtClean="0"/>
              <a:t>Lorsque le Boss est blessé</a:t>
            </a:r>
            <a:endParaRPr lang="fr-CA" dirty="0"/>
          </a:p>
        </p:txBody>
      </p:sp>
    </p:spTree>
    <p:extLst>
      <p:ext uri="{BB962C8B-B14F-4D97-AF65-F5344CB8AC3E}">
        <p14:creationId xmlns:p14="http://schemas.microsoft.com/office/powerpoint/2010/main" val="32471882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2478516"/>
            <a:ext cx="7271453" cy="2279258"/>
          </a:xfrm>
        </p:spPr>
        <p:txBody>
          <a:bodyPr>
            <a:noAutofit/>
          </a:bodyPr>
          <a:lstStyle/>
          <a:p>
            <a:pPr marL="0" indent="0">
              <a:buNone/>
            </a:pPr>
            <a:r>
              <a:rPr lang="fr-CA" dirty="0"/>
              <a:t>Peu importe le boss, rappelez-vous cette chose très importante:</a:t>
            </a:r>
            <a:endParaRPr lang="en-US" dirty="0"/>
          </a:p>
          <a:p>
            <a:pPr marL="0" indent="0">
              <a:buNone/>
            </a:pPr>
            <a:r>
              <a:rPr lang="fr-CA" b="1" dirty="0"/>
              <a:t>LAISSER LE JOUEUR ADMINISTRER LE COUP DE GRÂCE</a:t>
            </a:r>
            <a:endParaRPr lang="en-US" b="1" dirty="0"/>
          </a:p>
          <a:p>
            <a:pPr marL="0" indent="0">
              <a:buNone/>
            </a:pPr>
            <a:r>
              <a:rPr lang="fr-CA" dirty="0"/>
              <a:t>Le dernier coup du combat doit être délivré par le joueur. Il est très important psychologiquement pour le joueur de sentir qu'il a gagné.</a:t>
            </a:r>
            <a:endParaRPr lang="en-US" dirty="0"/>
          </a:p>
        </p:txBody>
      </p:sp>
      <p:sp>
        <p:nvSpPr>
          <p:cNvPr id="4" name="Title 4"/>
          <p:cNvSpPr>
            <a:spLocks noGrp="1"/>
          </p:cNvSpPr>
          <p:nvPr>
            <p:ph type="title"/>
          </p:nvPr>
        </p:nvSpPr>
        <p:spPr>
          <a:xfrm>
            <a:off x="0" y="1123856"/>
            <a:ext cx="8913813" cy="914400"/>
          </a:xfrm>
          <a:solidFill>
            <a:srgbClr val="7F7F7F"/>
          </a:solidFill>
        </p:spPr>
        <p:txBody>
          <a:bodyPr/>
          <a:lstStyle/>
          <a:p>
            <a:r>
              <a:rPr lang="fr-CA" dirty="0" smtClean="0"/>
              <a:t>FINISH HIM!</a:t>
            </a:r>
            <a:endParaRPr lang="fr-CA" dirty="0"/>
          </a:p>
        </p:txBody>
      </p:sp>
    </p:spTree>
    <p:extLst>
      <p:ext uri="{BB962C8B-B14F-4D97-AF65-F5344CB8AC3E}">
        <p14:creationId xmlns:p14="http://schemas.microsoft.com/office/powerpoint/2010/main" val="20582281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1782761"/>
            <a:ext cx="7271453" cy="3670769"/>
          </a:xfrm>
        </p:spPr>
        <p:txBody>
          <a:bodyPr>
            <a:noAutofit/>
          </a:bodyPr>
          <a:lstStyle/>
          <a:p>
            <a:pPr marL="0" indent="0">
              <a:buNone/>
            </a:pPr>
            <a:r>
              <a:rPr lang="fr-CA" dirty="0"/>
              <a:t>Une fois le boss mort, laisser le joueur savourer le moment </a:t>
            </a:r>
            <a:endParaRPr lang="en-US" dirty="0"/>
          </a:p>
          <a:p>
            <a:pPr lvl="0"/>
            <a:r>
              <a:rPr lang="fr-CA" dirty="0"/>
              <a:t>texte de célébration</a:t>
            </a:r>
            <a:endParaRPr lang="en-US" dirty="0"/>
          </a:p>
          <a:p>
            <a:pPr lvl="0"/>
            <a:r>
              <a:rPr lang="fr-CA" dirty="0"/>
              <a:t>musique</a:t>
            </a:r>
            <a:endParaRPr lang="en-US" dirty="0"/>
          </a:p>
          <a:p>
            <a:pPr lvl="0"/>
            <a:r>
              <a:rPr lang="fr-CA" dirty="0"/>
              <a:t>effets</a:t>
            </a:r>
            <a:endParaRPr lang="en-US" dirty="0"/>
          </a:p>
          <a:p>
            <a:pPr marL="0" indent="0">
              <a:buNone/>
            </a:pPr>
            <a:r>
              <a:rPr lang="fr-CA" dirty="0"/>
              <a:t>Si le joueur meurt, assurez-vous qu'il revient à un point de </a:t>
            </a:r>
            <a:r>
              <a:rPr lang="fr-CA" dirty="0" err="1"/>
              <a:t>respawn</a:t>
            </a:r>
            <a:r>
              <a:rPr lang="fr-CA" dirty="0"/>
              <a:t> sûr. Le boss ne doit attaquer que lorsque le joueur est prêt à se battre.</a:t>
            </a:r>
            <a:endParaRPr lang="en-US" dirty="0"/>
          </a:p>
        </p:txBody>
      </p:sp>
    </p:spTree>
    <p:extLst>
      <p:ext uri="{BB962C8B-B14F-4D97-AF65-F5344CB8AC3E}">
        <p14:creationId xmlns:p14="http://schemas.microsoft.com/office/powerpoint/2010/main" val="21448723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2478516"/>
            <a:ext cx="7271453" cy="2279258"/>
          </a:xfrm>
        </p:spPr>
        <p:txBody>
          <a:bodyPr>
            <a:noAutofit/>
          </a:bodyPr>
          <a:lstStyle/>
          <a:p>
            <a:pPr marL="0" indent="0">
              <a:buNone/>
            </a:pPr>
            <a:r>
              <a:rPr lang="fr-CA" dirty="0"/>
              <a:t>L’environnement où le combat contre un boss a lieu est tout aussi important que la conception du combat lui-même. </a:t>
            </a:r>
            <a:endParaRPr lang="en-US" dirty="0"/>
          </a:p>
          <a:p>
            <a:pPr marL="0" indent="0">
              <a:buNone/>
            </a:pPr>
            <a:r>
              <a:rPr lang="fr-CA" dirty="0"/>
              <a:t>Le niveau est une extension du combat contre le boss, et parfois, le niveau est le combat contre le boss.</a:t>
            </a:r>
            <a:endParaRPr lang="en-US" dirty="0"/>
          </a:p>
        </p:txBody>
      </p:sp>
      <p:sp>
        <p:nvSpPr>
          <p:cNvPr id="4" name="Title 4"/>
          <p:cNvSpPr>
            <a:spLocks noGrp="1"/>
          </p:cNvSpPr>
          <p:nvPr>
            <p:ph type="title"/>
          </p:nvPr>
        </p:nvSpPr>
        <p:spPr>
          <a:xfrm>
            <a:off x="0" y="1123856"/>
            <a:ext cx="8913813" cy="914400"/>
          </a:xfrm>
          <a:solidFill>
            <a:srgbClr val="7F7F7F"/>
          </a:solidFill>
        </p:spPr>
        <p:txBody>
          <a:bodyPr/>
          <a:lstStyle/>
          <a:p>
            <a:r>
              <a:rPr lang="fr-CA" dirty="0" smtClean="0"/>
              <a:t>EXPLOITEZ L’ENVIRONNEMENT</a:t>
            </a:r>
            <a:endParaRPr lang="fr-CA" dirty="0"/>
          </a:p>
        </p:txBody>
      </p:sp>
    </p:spTree>
    <p:extLst>
      <p:ext uri="{BB962C8B-B14F-4D97-AF65-F5344CB8AC3E}">
        <p14:creationId xmlns:p14="http://schemas.microsoft.com/office/powerpoint/2010/main" val="26284305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1397330"/>
            <a:ext cx="7271453" cy="4441631"/>
          </a:xfrm>
        </p:spPr>
        <p:txBody>
          <a:bodyPr>
            <a:noAutofit/>
          </a:bodyPr>
          <a:lstStyle/>
          <a:p>
            <a:pPr marL="0" indent="0">
              <a:buNone/>
            </a:pPr>
            <a:r>
              <a:rPr lang="fr-CA" b="1" dirty="0"/>
              <a:t>Environnement de base :</a:t>
            </a:r>
            <a:endParaRPr lang="en-US" b="1" dirty="0"/>
          </a:p>
          <a:p>
            <a:pPr lvl="0"/>
            <a:r>
              <a:rPr lang="fr-CA" dirty="0"/>
              <a:t>arène circulaire </a:t>
            </a:r>
            <a:endParaRPr lang="en-US" dirty="0"/>
          </a:p>
          <a:p>
            <a:pPr lvl="0"/>
            <a:r>
              <a:rPr lang="fr-CA" dirty="0"/>
              <a:t>large passage occupant tout l’écran. </a:t>
            </a:r>
            <a:endParaRPr lang="en-US" dirty="0"/>
          </a:p>
          <a:p>
            <a:pPr lvl="1"/>
            <a:r>
              <a:rPr lang="fr-CA" dirty="0"/>
              <a:t>Permet à la caméra de rester focalisé sur le boss </a:t>
            </a:r>
            <a:endParaRPr lang="en-US" dirty="0"/>
          </a:p>
          <a:p>
            <a:pPr lvl="1"/>
            <a:r>
              <a:rPr lang="en-US" dirty="0" smtClean="0"/>
              <a:t>L</a:t>
            </a:r>
            <a:r>
              <a:rPr lang="fr-CA" dirty="0" smtClean="0"/>
              <a:t>e boss occupe </a:t>
            </a:r>
            <a:r>
              <a:rPr lang="fr-CA" dirty="0"/>
              <a:t>généralement le centre </a:t>
            </a:r>
            <a:r>
              <a:rPr lang="fr-CA" dirty="0" smtClean="0"/>
              <a:t>ou </a:t>
            </a:r>
            <a:r>
              <a:rPr lang="fr-CA" dirty="0"/>
              <a:t>l'arrière de la salle avec des déplacements occasionnels sur le côté et les bords extérieurs. </a:t>
            </a:r>
            <a:endParaRPr lang="en-US" dirty="0"/>
          </a:p>
          <a:p>
            <a:pPr lvl="1"/>
            <a:r>
              <a:rPr lang="fr-CA" dirty="0"/>
              <a:t>Pour les combats de boss plus dynamiques, ajouter des éléments verticaux à l'arène</a:t>
            </a:r>
            <a:r>
              <a:rPr lang="fr-CA" dirty="0" smtClean="0"/>
              <a:t>.</a:t>
            </a:r>
            <a:endParaRPr lang="en-US" dirty="0"/>
          </a:p>
        </p:txBody>
      </p:sp>
    </p:spTree>
    <p:extLst>
      <p:ext uri="{BB962C8B-B14F-4D97-AF65-F5344CB8AC3E}">
        <p14:creationId xmlns:p14="http://schemas.microsoft.com/office/powerpoint/2010/main" val="16726023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1599223"/>
            <a:ext cx="7610476" cy="4037844"/>
          </a:xfrm>
        </p:spPr>
        <p:txBody>
          <a:bodyPr>
            <a:noAutofit/>
          </a:bodyPr>
          <a:lstStyle/>
          <a:p>
            <a:pPr marL="0" indent="0">
              <a:buNone/>
            </a:pPr>
            <a:r>
              <a:rPr lang="fr-CA" dirty="0" smtClean="0">
                <a:solidFill>
                  <a:schemeClr val="accent4"/>
                </a:solidFill>
              </a:rPr>
              <a:t>Au </a:t>
            </a:r>
            <a:r>
              <a:rPr lang="fr-CA" dirty="0">
                <a:solidFill>
                  <a:schemeClr val="accent4"/>
                </a:solidFill>
              </a:rPr>
              <a:t>premier abord c’est la rencontre avec un très très gros ennemi qui a vraiment trop de points de vie</a:t>
            </a:r>
            <a:r>
              <a:rPr lang="en-US" dirty="0" smtClean="0">
                <a:solidFill>
                  <a:schemeClr val="accent4"/>
                </a:solidFill>
              </a:rPr>
              <a:t>…</a:t>
            </a:r>
          </a:p>
          <a:p>
            <a:pPr marL="0" indent="0">
              <a:buNone/>
            </a:pPr>
            <a:endParaRPr lang="en-US" dirty="0">
              <a:solidFill>
                <a:schemeClr val="accent4"/>
              </a:solidFill>
            </a:endParaRPr>
          </a:p>
          <a:p>
            <a:pPr marL="0" indent="0">
              <a:buNone/>
            </a:pPr>
            <a:r>
              <a:rPr lang="fr-CA" dirty="0">
                <a:solidFill>
                  <a:schemeClr val="accent4"/>
                </a:solidFill>
              </a:rPr>
              <a:t>Mais</a:t>
            </a:r>
            <a:r>
              <a:rPr lang="en-US" dirty="0">
                <a:solidFill>
                  <a:schemeClr val="accent4"/>
                </a:solidFill>
              </a:rPr>
              <a:t> </a:t>
            </a:r>
            <a:r>
              <a:rPr lang="en-US" dirty="0" err="1" smtClean="0">
                <a:solidFill>
                  <a:schemeClr val="accent4"/>
                </a:solidFill>
              </a:rPr>
              <a:t>c’est</a:t>
            </a:r>
            <a:r>
              <a:rPr lang="en-US" dirty="0" smtClean="0">
                <a:solidFill>
                  <a:schemeClr val="accent4"/>
                </a:solidFill>
              </a:rPr>
              <a:t> </a:t>
            </a:r>
            <a:r>
              <a:rPr lang="en-US" dirty="0" err="1" smtClean="0">
                <a:solidFill>
                  <a:schemeClr val="accent4"/>
                </a:solidFill>
              </a:rPr>
              <a:t>aussi</a:t>
            </a:r>
            <a:r>
              <a:rPr lang="en-US" dirty="0" smtClean="0">
                <a:solidFill>
                  <a:schemeClr val="accent4"/>
                </a:solidFill>
              </a:rPr>
              <a:t>:</a:t>
            </a:r>
            <a:endParaRPr lang="en-US" dirty="0">
              <a:solidFill>
                <a:schemeClr val="accent4"/>
              </a:solidFill>
            </a:endParaRPr>
          </a:p>
          <a:p>
            <a:r>
              <a:rPr lang="fr-CA" dirty="0">
                <a:solidFill>
                  <a:schemeClr val="accent4"/>
                </a:solidFill>
              </a:rPr>
              <a:t>Créature complexe </a:t>
            </a:r>
            <a:endParaRPr lang="en-US" dirty="0">
              <a:solidFill>
                <a:schemeClr val="accent4"/>
              </a:solidFill>
            </a:endParaRPr>
          </a:p>
          <a:p>
            <a:r>
              <a:rPr lang="fr-CA" dirty="0">
                <a:solidFill>
                  <a:schemeClr val="accent4"/>
                </a:solidFill>
              </a:rPr>
              <a:t>Plusieurs portions séparées qui devraient être conçues de manière </a:t>
            </a:r>
            <a:r>
              <a:rPr lang="fr-CA" dirty="0" smtClean="0">
                <a:solidFill>
                  <a:schemeClr val="accent4"/>
                </a:solidFill>
              </a:rPr>
              <a:t>réfléchie</a:t>
            </a:r>
            <a:r>
              <a:rPr lang="en-US" dirty="0" smtClean="0">
                <a:solidFill>
                  <a:schemeClr val="accent4"/>
                </a:solidFill>
              </a:rPr>
              <a:t>.</a:t>
            </a:r>
            <a:endParaRPr lang="en-US" dirty="0">
              <a:solidFill>
                <a:schemeClr val="accent4"/>
              </a:solidFill>
            </a:endParaRPr>
          </a:p>
        </p:txBody>
      </p:sp>
    </p:spTree>
    <p:extLst>
      <p:ext uri="{BB962C8B-B14F-4D97-AF65-F5344CB8AC3E}">
        <p14:creationId xmlns:p14="http://schemas.microsoft.com/office/powerpoint/2010/main" val="13568184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1882" y="1309740"/>
            <a:ext cx="3387248" cy="4441631"/>
          </a:xfrm>
        </p:spPr>
        <p:txBody>
          <a:bodyPr>
            <a:noAutofit/>
          </a:bodyPr>
          <a:lstStyle/>
          <a:p>
            <a:pPr marL="0" lvl="0" indent="0">
              <a:buNone/>
            </a:pPr>
            <a:r>
              <a:rPr lang="fr-CA" dirty="0"/>
              <a:t>Pensez au boss en relation avec l'environnement. </a:t>
            </a:r>
            <a:endParaRPr lang="en-US" dirty="0"/>
          </a:p>
          <a:p>
            <a:r>
              <a:rPr lang="fr-CA" sz="1800" dirty="0"/>
              <a:t>Comment un boss utilisera le niveau pour ses déplacements ou ses attaques? </a:t>
            </a:r>
            <a:endParaRPr lang="en-US" sz="1800" dirty="0"/>
          </a:p>
          <a:p>
            <a:r>
              <a:rPr lang="fr-CA" sz="1800" dirty="0"/>
              <a:t>Avoir des éléments dynamiques </a:t>
            </a:r>
            <a:r>
              <a:rPr lang="fr-CA" sz="1800" dirty="0" smtClean="0"/>
              <a:t>peut </a:t>
            </a:r>
            <a:r>
              <a:rPr lang="fr-CA" sz="1800" dirty="0"/>
              <a:t>garder les choses excitantes </a:t>
            </a:r>
            <a:endParaRPr lang="fr-CA" sz="1800" dirty="0" smtClean="0"/>
          </a:p>
          <a:p>
            <a:pPr lvl="1"/>
            <a:r>
              <a:rPr lang="fr-CA" sz="1600" dirty="0" smtClean="0"/>
              <a:t>statues </a:t>
            </a:r>
            <a:r>
              <a:rPr lang="fr-CA" sz="1600" dirty="0"/>
              <a:t>ou </a:t>
            </a:r>
            <a:r>
              <a:rPr lang="fr-CA" sz="1600" dirty="0" smtClean="0"/>
              <a:t>murs </a:t>
            </a:r>
            <a:r>
              <a:rPr lang="fr-CA" sz="1600" dirty="0"/>
              <a:t>et étages qui </a:t>
            </a:r>
            <a:r>
              <a:rPr lang="fr-CA" sz="1600" dirty="0" smtClean="0"/>
              <a:t>s'effondrent</a:t>
            </a:r>
            <a:endParaRPr lang="en-US" sz="1600" dirty="0"/>
          </a:p>
        </p:txBody>
      </p:sp>
      <p:pic>
        <p:nvPicPr>
          <p:cNvPr id="2" name="Picture 1" descr="Amazing-Spider-Man-Boss-Fight-1024x1280.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79130" y="1426628"/>
            <a:ext cx="5364870" cy="4291896"/>
          </a:xfrm>
          <a:prstGeom prst="rect">
            <a:avLst/>
          </a:prstGeom>
        </p:spPr>
      </p:pic>
    </p:spTree>
    <p:extLst>
      <p:ext uri="{BB962C8B-B14F-4D97-AF65-F5344CB8AC3E}">
        <p14:creationId xmlns:p14="http://schemas.microsoft.com/office/powerpoint/2010/main" val="33340664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2364553"/>
            <a:ext cx="7271453" cy="2507184"/>
          </a:xfrm>
        </p:spPr>
        <p:txBody>
          <a:bodyPr>
            <a:noAutofit/>
          </a:bodyPr>
          <a:lstStyle/>
          <a:p>
            <a:pPr marL="0" indent="0">
              <a:buNone/>
            </a:pPr>
            <a:r>
              <a:rPr lang="fr-CA" b="1" dirty="0" smtClean="0"/>
              <a:t>« Scrolling Battle »</a:t>
            </a:r>
            <a:endParaRPr lang="en-US" dirty="0"/>
          </a:p>
          <a:p>
            <a:r>
              <a:rPr lang="fr-CA" dirty="0"/>
              <a:t>Le joueur et le boss doivent se frayer un chemin à travers plusieurs </a:t>
            </a:r>
            <a:r>
              <a:rPr lang="fr-CA" dirty="0" smtClean="0"/>
              <a:t>endroits</a:t>
            </a:r>
          </a:p>
          <a:p>
            <a:pPr lvl="1"/>
            <a:r>
              <a:rPr lang="fr-CA" dirty="0" smtClean="0"/>
              <a:t>combat </a:t>
            </a:r>
            <a:r>
              <a:rPr lang="fr-CA" dirty="0"/>
              <a:t>dynamique</a:t>
            </a:r>
            <a:endParaRPr lang="en-US" dirty="0"/>
          </a:p>
          <a:p>
            <a:r>
              <a:rPr lang="fr-CA" dirty="0"/>
              <a:t>D'abord déterminer la méthode de déplacement du joueur pendant le combat. </a:t>
            </a:r>
            <a:endParaRPr lang="en-US" dirty="0"/>
          </a:p>
          <a:p>
            <a:pPr lvl="1">
              <a:lnSpc>
                <a:spcPct val="70000"/>
              </a:lnSpc>
            </a:pPr>
            <a:r>
              <a:rPr lang="fr-CA" dirty="0"/>
              <a:t>Sont-</a:t>
            </a:r>
            <a:r>
              <a:rPr lang="fr-CA" dirty="0" smtClean="0"/>
              <a:t>ils </a:t>
            </a:r>
            <a:r>
              <a:rPr lang="fr-CA" dirty="0"/>
              <a:t>à pied (l’un chassant l'autre)</a:t>
            </a:r>
            <a:endParaRPr lang="en-US" dirty="0"/>
          </a:p>
          <a:p>
            <a:pPr lvl="1">
              <a:lnSpc>
                <a:spcPct val="70000"/>
              </a:lnSpc>
            </a:pPr>
            <a:r>
              <a:rPr lang="fr-CA" dirty="0"/>
              <a:t>Au-dessus des véhicules </a:t>
            </a:r>
            <a:endParaRPr lang="en-US" dirty="0"/>
          </a:p>
          <a:p>
            <a:pPr lvl="1">
              <a:lnSpc>
                <a:spcPct val="70000"/>
              </a:lnSpc>
            </a:pPr>
            <a:r>
              <a:rPr lang="fr-CA" dirty="0"/>
              <a:t>En pilotant des véhicules</a:t>
            </a:r>
            <a:endParaRPr lang="en-US" dirty="0"/>
          </a:p>
        </p:txBody>
      </p:sp>
      <p:sp>
        <p:nvSpPr>
          <p:cNvPr id="4" name="Title 4"/>
          <p:cNvSpPr>
            <a:spLocks noGrp="1"/>
          </p:cNvSpPr>
          <p:nvPr>
            <p:ph type="title"/>
          </p:nvPr>
        </p:nvSpPr>
        <p:spPr>
          <a:xfrm>
            <a:off x="0" y="1123856"/>
            <a:ext cx="8913813" cy="914400"/>
          </a:xfrm>
          <a:solidFill>
            <a:srgbClr val="7F7F7F"/>
          </a:solidFill>
        </p:spPr>
        <p:txBody>
          <a:bodyPr/>
          <a:lstStyle/>
          <a:p>
            <a:r>
              <a:rPr lang="fr-CA" dirty="0" smtClean="0"/>
              <a:t>Variantes de Boss </a:t>
            </a:r>
            <a:r>
              <a:rPr lang="fr-CA" dirty="0" err="1" smtClean="0"/>
              <a:t>Fight</a:t>
            </a:r>
            <a:endParaRPr lang="fr-CA" dirty="0"/>
          </a:p>
        </p:txBody>
      </p:sp>
    </p:spTree>
    <p:extLst>
      <p:ext uri="{BB962C8B-B14F-4D97-AF65-F5344CB8AC3E}">
        <p14:creationId xmlns:p14="http://schemas.microsoft.com/office/powerpoint/2010/main" val="36368854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Scrolling battle</a:t>
            </a:r>
            <a:endParaRPr lang="en-US" dirty="0"/>
          </a:p>
        </p:txBody>
      </p:sp>
      <p:sp>
        <p:nvSpPr>
          <p:cNvPr id="5" name="Subtitle 4"/>
          <p:cNvSpPr>
            <a:spLocks noGrp="1"/>
          </p:cNvSpPr>
          <p:nvPr>
            <p:ph type="subTitle" idx="1"/>
          </p:nvPr>
        </p:nvSpPr>
        <p:spPr/>
        <p:txBody>
          <a:bodyPr/>
          <a:lstStyle/>
          <a:p>
            <a:endParaRPr lang="en-US"/>
          </a:p>
        </p:txBody>
      </p:sp>
      <p:pic>
        <p:nvPicPr>
          <p:cNvPr id="7" name="Picture Placeholder 6" descr="1370783847_raymanlegends_screen_luchadores_e3_130610_4h15pmptresized.jpg"/>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a:xfrm>
            <a:off x="-32009" y="678820"/>
            <a:ext cx="8947409" cy="4352793"/>
          </a:xfrm>
        </p:spPr>
      </p:pic>
    </p:spTree>
    <p:extLst>
      <p:ext uri="{BB962C8B-B14F-4D97-AF65-F5344CB8AC3E}">
        <p14:creationId xmlns:p14="http://schemas.microsoft.com/office/powerpoint/2010/main" val="40234283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2364553"/>
            <a:ext cx="7271453" cy="2507185"/>
          </a:xfrm>
        </p:spPr>
        <p:txBody>
          <a:bodyPr>
            <a:noAutofit/>
          </a:bodyPr>
          <a:lstStyle/>
          <a:p>
            <a:pPr marL="0" indent="0">
              <a:buNone/>
            </a:pPr>
            <a:r>
              <a:rPr lang="fr-CA" b="1" dirty="0" smtClean="0"/>
              <a:t>« Puzzle Boss »</a:t>
            </a:r>
            <a:endParaRPr lang="en-US" dirty="0"/>
          </a:p>
          <a:p>
            <a:r>
              <a:rPr lang="fr-CA" dirty="0"/>
              <a:t>Un boss qui est réellement invulnérable et ne peut pas être vaincu par une attaque directe du joueur. </a:t>
            </a:r>
            <a:endParaRPr lang="en-US" dirty="0"/>
          </a:p>
          <a:p>
            <a:pPr lvl="0"/>
            <a:r>
              <a:rPr lang="fr-CA" dirty="0"/>
              <a:t>Au lieu de combattre, le joueur doit survivre assez longtemps pour utiliser des objets dans le niveau qui vont permettre de vaincre le boss.</a:t>
            </a:r>
            <a:endParaRPr lang="en-US" dirty="0"/>
          </a:p>
        </p:txBody>
      </p:sp>
    </p:spTree>
    <p:extLst>
      <p:ext uri="{BB962C8B-B14F-4D97-AF65-F5344CB8AC3E}">
        <p14:creationId xmlns:p14="http://schemas.microsoft.com/office/powerpoint/2010/main" val="42566742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57999"/>
          </a:xfrm>
        </p:spPr>
        <p:txBody>
          <a:bodyPr>
            <a:normAutofit/>
          </a:bodyPr>
          <a:lstStyle/>
          <a:p>
            <a:r>
              <a:rPr lang="fr-CA" sz="5000" dirty="0" smtClean="0"/>
              <a:t>QUELQUES DERNIERS PETITS CONSEILS POUR</a:t>
            </a:r>
            <a:br>
              <a:rPr lang="fr-CA" sz="5000" dirty="0" smtClean="0"/>
            </a:br>
            <a:r>
              <a:rPr lang="fr-CA" sz="5000" dirty="0" smtClean="0"/>
              <a:t>LA </a:t>
            </a:r>
            <a:r>
              <a:rPr lang="fr-CA" sz="5000" dirty="0" smtClean="0"/>
              <a:t>ROUTE POUR LES</a:t>
            </a:r>
            <a:br>
              <a:rPr lang="fr-CA" sz="5000" dirty="0" smtClean="0"/>
            </a:br>
            <a:r>
              <a:rPr lang="fr-CA" sz="5000" dirty="0" smtClean="0"/>
              <a:t>BOSS </a:t>
            </a:r>
            <a:r>
              <a:rPr lang="fr-CA" sz="5000" dirty="0"/>
              <a:t>FIGHTS</a:t>
            </a:r>
            <a:endParaRPr lang="fr-CA" sz="5000" dirty="0"/>
          </a:p>
        </p:txBody>
      </p:sp>
    </p:spTree>
    <p:extLst>
      <p:ext uri="{BB962C8B-B14F-4D97-AF65-F5344CB8AC3E}">
        <p14:creationId xmlns:p14="http://schemas.microsoft.com/office/powerpoint/2010/main" val="29583663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5241229"/>
            <a:ext cx="7271453" cy="1286583"/>
          </a:xfrm>
        </p:spPr>
        <p:txBody>
          <a:bodyPr>
            <a:noAutofit/>
          </a:bodyPr>
          <a:lstStyle/>
          <a:p>
            <a:pPr marL="0" indent="0">
              <a:buNone/>
            </a:pPr>
            <a:r>
              <a:rPr lang="fr-FR" b="1" dirty="0" smtClean="0"/>
              <a:t>1. Assurez</a:t>
            </a:r>
            <a:r>
              <a:rPr lang="fr-FR" b="1" dirty="0"/>
              <a:t>-vous que le </a:t>
            </a:r>
            <a:r>
              <a:rPr lang="fr-FR" b="1" dirty="0" smtClean="0"/>
              <a:t>Boss </a:t>
            </a:r>
            <a:r>
              <a:rPr lang="fr-FR" b="1" dirty="0"/>
              <a:t>correspond au thème de son niveau actuel. </a:t>
            </a:r>
            <a:r>
              <a:rPr lang="fr-FR" dirty="0" smtClean="0"/>
              <a:t>Peut importe le niveau de sérieux du jeu, un boss devrait toujours être en harmonie avec le thème de son niveau.</a:t>
            </a:r>
            <a:endParaRPr lang="en-US" dirty="0"/>
          </a:p>
        </p:txBody>
      </p:sp>
      <p:pic>
        <p:nvPicPr>
          <p:cNvPr id="4" name="Picture 3" descr="585259-1.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9598" y="219656"/>
            <a:ext cx="7557025" cy="5021573"/>
          </a:xfrm>
          <a:prstGeom prst="rect">
            <a:avLst/>
          </a:prstGeom>
        </p:spPr>
      </p:pic>
    </p:spTree>
    <p:extLst>
      <p:ext uri="{BB962C8B-B14F-4D97-AF65-F5344CB8AC3E}">
        <p14:creationId xmlns:p14="http://schemas.microsoft.com/office/powerpoint/2010/main" val="30680017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5506156"/>
            <a:ext cx="7271453" cy="1063292"/>
          </a:xfrm>
        </p:spPr>
        <p:txBody>
          <a:bodyPr>
            <a:noAutofit/>
          </a:bodyPr>
          <a:lstStyle/>
          <a:p>
            <a:pPr marL="0" indent="0">
              <a:buNone/>
            </a:pPr>
            <a:r>
              <a:rPr lang="fr-FR" b="1" dirty="0" smtClean="0"/>
              <a:t>2. </a:t>
            </a:r>
            <a:r>
              <a:rPr lang="fr-FR" b="1" dirty="0"/>
              <a:t>Assurez-vous qu'il </a:t>
            </a:r>
            <a:r>
              <a:rPr lang="fr-FR" b="1" dirty="0" smtClean="0"/>
              <a:t>soit </a:t>
            </a:r>
            <a:r>
              <a:rPr lang="fr-FR" b="1" dirty="0"/>
              <a:t>plus difficile que l'ennemi </a:t>
            </a:r>
            <a:r>
              <a:rPr lang="fr-FR" b="1" dirty="0" smtClean="0"/>
              <a:t>moyen. </a:t>
            </a:r>
            <a:r>
              <a:rPr lang="fr-FR" dirty="0"/>
              <a:t>Si l'ennemi commun </a:t>
            </a:r>
            <a:r>
              <a:rPr lang="fr-FR" dirty="0" smtClean="0"/>
              <a:t>du </a:t>
            </a:r>
            <a:r>
              <a:rPr lang="fr-FR" dirty="0"/>
              <a:t>niveau est plus difficile à vaincre que le </a:t>
            </a:r>
            <a:r>
              <a:rPr lang="fr-FR" dirty="0" smtClean="0"/>
              <a:t>boss... </a:t>
            </a:r>
            <a:r>
              <a:rPr lang="en-US" dirty="0" smtClean="0"/>
              <a:t>O</a:t>
            </a:r>
            <a:r>
              <a:rPr lang="fr-FR" dirty="0" smtClean="0"/>
              <a:t>n a un problème</a:t>
            </a:r>
            <a:r>
              <a:rPr lang="en-US" dirty="0" smtClean="0"/>
              <a:t>…</a:t>
            </a:r>
            <a:endParaRPr lang="en-US" dirty="0"/>
          </a:p>
        </p:txBody>
      </p:sp>
      <p:pic>
        <p:nvPicPr>
          <p:cNvPr id="9" name="Picture 8" descr="585259-2.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28852" y="339414"/>
            <a:ext cx="7557025" cy="5058304"/>
          </a:xfrm>
          <a:prstGeom prst="rect">
            <a:avLst/>
          </a:prstGeom>
        </p:spPr>
      </p:pic>
    </p:spTree>
    <p:extLst>
      <p:ext uri="{BB962C8B-B14F-4D97-AF65-F5344CB8AC3E}">
        <p14:creationId xmlns:p14="http://schemas.microsoft.com/office/powerpoint/2010/main" val="14559305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5241229"/>
            <a:ext cx="7271453" cy="1286583"/>
          </a:xfrm>
        </p:spPr>
        <p:txBody>
          <a:bodyPr>
            <a:noAutofit/>
          </a:bodyPr>
          <a:lstStyle/>
          <a:p>
            <a:pPr marL="0" indent="0">
              <a:buNone/>
            </a:pPr>
            <a:r>
              <a:rPr lang="fr-FR" b="1" dirty="0" smtClean="0"/>
              <a:t>3. Le niveau de difficulté du boss devrait </a:t>
            </a:r>
            <a:r>
              <a:rPr lang="fr-FR" b="1" dirty="0"/>
              <a:t>dépendre </a:t>
            </a:r>
            <a:r>
              <a:rPr lang="fr-FR" b="1" dirty="0" smtClean="0"/>
              <a:t>d’où </a:t>
            </a:r>
            <a:r>
              <a:rPr lang="fr-FR" b="1" dirty="0"/>
              <a:t>il </a:t>
            </a:r>
            <a:r>
              <a:rPr lang="fr-FR" b="1" dirty="0" smtClean="0"/>
              <a:t>est rencontré dans le jeu. </a:t>
            </a:r>
            <a:r>
              <a:rPr lang="fr-FR" dirty="0"/>
              <a:t>Si c'est </a:t>
            </a:r>
            <a:r>
              <a:rPr lang="fr-FR" dirty="0" smtClean="0"/>
              <a:t>au </a:t>
            </a:r>
            <a:r>
              <a:rPr lang="fr-FR" dirty="0"/>
              <a:t>niveau 1 </a:t>
            </a:r>
            <a:r>
              <a:rPr lang="fr-FR" dirty="0" smtClean="0"/>
              <a:t>ne le rendez </a:t>
            </a:r>
            <a:r>
              <a:rPr lang="fr-FR" dirty="0"/>
              <a:t>pas impossible à battre, mais si c'est le boss final ne </a:t>
            </a:r>
            <a:r>
              <a:rPr lang="fr-FR" dirty="0" smtClean="0"/>
              <a:t>le laissez </a:t>
            </a:r>
            <a:r>
              <a:rPr lang="fr-FR" dirty="0"/>
              <a:t>pas </a:t>
            </a:r>
            <a:r>
              <a:rPr lang="fr-FR" dirty="0" smtClean="0"/>
              <a:t>se faire battre en un seul coup.</a:t>
            </a:r>
            <a:endParaRPr lang="en-US" dirty="0"/>
          </a:p>
        </p:txBody>
      </p:sp>
      <p:pic>
        <p:nvPicPr>
          <p:cNvPr id="4" name="Picture 3" descr="Make-a-Video-Game-Boss-Step-3.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36989" y="405101"/>
            <a:ext cx="6870023" cy="4836127"/>
          </a:xfrm>
          <a:prstGeom prst="rect">
            <a:avLst/>
          </a:prstGeom>
        </p:spPr>
      </p:pic>
    </p:spTree>
    <p:extLst>
      <p:ext uri="{BB962C8B-B14F-4D97-AF65-F5344CB8AC3E}">
        <p14:creationId xmlns:p14="http://schemas.microsoft.com/office/powerpoint/2010/main" val="2851729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5424976"/>
            <a:ext cx="7271453" cy="1063292"/>
          </a:xfrm>
        </p:spPr>
        <p:txBody>
          <a:bodyPr>
            <a:noAutofit/>
          </a:bodyPr>
          <a:lstStyle/>
          <a:p>
            <a:pPr marL="0" indent="0">
              <a:buNone/>
            </a:pPr>
            <a:r>
              <a:rPr lang="fr-FR" b="1" dirty="0" smtClean="0"/>
              <a:t>4. Ce ne sont pas tous les niveaux qui ont besoin d’avoir un boss à combattre.</a:t>
            </a:r>
            <a:r>
              <a:rPr lang="fr-FR" dirty="0" smtClean="0"/>
              <a:t> Variez avec des obstacles à franchir ou des puzzles à résoudre</a:t>
            </a:r>
            <a:r>
              <a:rPr lang="en-US" dirty="0" smtClean="0"/>
              <a:t>…</a:t>
            </a:r>
            <a:endParaRPr lang="en-US" dirty="0"/>
          </a:p>
        </p:txBody>
      </p:sp>
      <p:pic>
        <p:nvPicPr>
          <p:cNvPr id="7" name="Picture 6" descr="Make-a-Video-Game-Boss-Step-4.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36989" y="272460"/>
            <a:ext cx="6870023" cy="5152516"/>
          </a:xfrm>
          <a:prstGeom prst="rect">
            <a:avLst/>
          </a:prstGeom>
        </p:spPr>
      </p:pic>
    </p:spTree>
    <p:extLst>
      <p:ext uri="{BB962C8B-B14F-4D97-AF65-F5344CB8AC3E}">
        <p14:creationId xmlns:p14="http://schemas.microsoft.com/office/powerpoint/2010/main" val="23434130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5241229"/>
            <a:ext cx="7271453" cy="1286583"/>
          </a:xfrm>
        </p:spPr>
        <p:txBody>
          <a:bodyPr>
            <a:noAutofit/>
          </a:bodyPr>
          <a:lstStyle/>
          <a:p>
            <a:pPr marL="0" indent="0">
              <a:buNone/>
            </a:pPr>
            <a:r>
              <a:rPr lang="fr-FR" b="1" dirty="0" smtClean="0"/>
              <a:t>5. </a:t>
            </a:r>
            <a:r>
              <a:rPr lang="fr-FR" b="1" dirty="0"/>
              <a:t>Parfois, </a:t>
            </a:r>
            <a:r>
              <a:rPr lang="fr-FR" b="1" dirty="0" smtClean="0"/>
              <a:t>il est bien de complexifier le </a:t>
            </a:r>
            <a:r>
              <a:rPr lang="fr-FR" b="1" dirty="0"/>
              <a:t>combat contre un boss. </a:t>
            </a:r>
            <a:r>
              <a:rPr lang="fr-FR" dirty="0"/>
              <a:t>Par exemple ne le joueur </a:t>
            </a:r>
            <a:r>
              <a:rPr lang="fr-FR" dirty="0" smtClean="0"/>
              <a:t>pourrait avoir besoin de faire </a:t>
            </a:r>
            <a:r>
              <a:rPr lang="fr-FR" dirty="0"/>
              <a:t>quelque chose dans l'arène pour </a:t>
            </a:r>
            <a:r>
              <a:rPr lang="fr-FR" dirty="0" smtClean="0"/>
              <a:t>rendre le boss vulnérable.</a:t>
            </a:r>
            <a:endParaRPr lang="en-US" dirty="0"/>
          </a:p>
        </p:txBody>
      </p:sp>
      <p:pic>
        <p:nvPicPr>
          <p:cNvPr id="10" name="Picture 9" descr="585259-5.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36989" y="152024"/>
            <a:ext cx="6870023" cy="5152516"/>
          </a:xfrm>
          <a:prstGeom prst="rect">
            <a:avLst/>
          </a:prstGeom>
        </p:spPr>
      </p:pic>
    </p:spTree>
    <p:extLst>
      <p:ext uri="{BB962C8B-B14F-4D97-AF65-F5344CB8AC3E}">
        <p14:creationId xmlns:p14="http://schemas.microsoft.com/office/powerpoint/2010/main" val="34775263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61157" y="1103988"/>
            <a:ext cx="7610476" cy="1415241"/>
          </a:xfrm>
        </p:spPr>
        <p:txBody>
          <a:bodyPr>
            <a:noAutofit/>
          </a:bodyPr>
          <a:lstStyle/>
          <a:p>
            <a:pPr marL="0" indent="0">
              <a:buNone/>
            </a:pPr>
            <a:r>
              <a:rPr lang="fr-CA" dirty="0"/>
              <a:t>Avant de commencer à concevoir le boss  </a:t>
            </a:r>
            <a:endParaRPr lang="en-US" dirty="0"/>
          </a:p>
          <a:p>
            <a:r>
              <a:rPr lang="fr-CA" dirty="0" smtClean="0"/>
              <a:t>Il faut définir </a:t>
            </a:r>
            <a:r>
              <a:rPr lang="fr-CA" dirty="0"/>
              <a:t>complètement les attaques et actions du personnage </a:t>
            </a:r>
            <a:r>
              <a:rPr lang="fr-CA" dirty="0" smtClean="0"/>
              <a:t>principal.</a:t>
            </a:r>
            <a:endParaRPr lang="en-US" dirty="0"/>
          </a:p>
        </p:txBody>
      </p:sp>
      <p:pic>
        <p:nvPicPr>
          <p:cNvPr id="4" name="Picture 3" descr="modelsheet_Main_Character_Actions.png"/>
          <p:cNvPicPr>
            <a:picLocks noChangeAspect="1"/>
          </p:cNvPicPr>
          <p:nvPr/>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0" y="2486382"/>
            <a:ext cx="9144000" cy="4396154"/>
          </a:xfrm>
          <a:prstGeom prst="rect">
            <a:avLst/>
          </a:prstGeom>
        </p:spPr>
      </p:pic>
    </p:spTree>
    <p:extLst>
      <p:ext uri="{BB962C8B-B14F-4D97-AF65-F5344CB8AC3E}">
        <p14:creationId xmlns:p14="http://schemas.microsoft.com/office/powerpoint/2010/main" val="40694969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5241229"/>
            <a:ext cx="7271453" cy="1286583"/>
          </a:xfrm>
        </p:spPr>
        <p:txBody>
          <a:bodyPr>
            <a:noAutofit/>
          </a:bodyPr>
          <a:lstStyle/>
          <a:p>
            <a:pPr marL="0" indent="0">
              <a:buNone/>
            </a:pPr>
            <a:r>
              <a:rPr lang="fr-FR" b="1" dirty="0" smtClean="0"/>
              <a:t>6. Assurez-vous de faire varier l’intensité et le thème de la musique lorsque vient un boss </a:t>
            </a:r>
            <a:r>
              <a:rPr lang="fr-FR" b="1" dirty="0" err="1" smtClean="0"/>
              <a:t>fight</a:t>
            </a:r>
            <a:r>
              <a:rPr lang="fr-FR" b="1" dirty="0" smtClean="0"/>
              <a:t>. </a:t>
            </a:r>
            <a:r>
              <a:rPr lang="fr-FR" dirty="0" smtClean="0"/>
              <a:t>Cela permet de bien différencier les étapes du niveau et d’appuyer l’intensité de l’action.</a:t>
            </a:r>
            <a:endParaRPr lang="en-US" dirty="0"/>
          </a:p>
        </p:txBody>
      </p:sp>
      <p:pic>
        <p:nvPicPr>
          <p:cNvPr id="2" name="Picture 1" descr="Make-a-Video-Game-Boss-Step-6.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36989" y="566129"/>
            <a:ext cx="6870023" cy="4675100"/>
          </a:xfrm>
          <a:prstGeom prst="rect">
            <a:avLst/>
          </a:prstGeom>
        </p:spPr>
      </p:pic>
    </p:spTree>
    <p:extLst>
      <p:ext uri="{BB962C8B-B14F-4D97-AF65-F5344CB8AC3E}">
        <p14:creationId xmlns:p14="http://schemas.microsoft.com/office/powerpoint/2010/main" val="16442822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5964964"/>
            <a:ext cx="7271453" cy="496034"/>
          </a:xfrm>
        </p:spPr>
        <p:txBody>
          <a:bodyPr>
            <a:noAutofit/>
          </a:bodyPr>
          <a:lstStyle/>
          <a:p>
            <a:pPr marL="0" indent="0">
              <a:buNone/>
            </a:pPr>
            <a:r>
              <a:rPr lang="fr-FR" b="1" dirty="0" smtClean="0"/>
              <a:t>7. Si possible donner son propre thème musical au boss.</a:t>
            </a:r>
            <a:endParaRPr lang="en-US" dirty="0"/>
          </a:p>
        </p:txBody>
      </p:sp>
      <p:pic>
        <p:nvPicPr>
          <p:cNvPr id="6" name="Picture 5" descr="Make-a-Video-Game-Boss-Step-7.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36989" y="644717"/>
            <a:ext cx="6870023" cy="5152516"/>
          </a:xfrm>
          <a:prstGeom prst="rect">
            <a:avLst/>
          </a:prstGeom>
        </p:spPr>
      </p:pic>
    </p:spTree>
    <p:extLst>
      <p:ext uri="{BB962C8B-B14F-4D97-AF65-F5344CB8AC3E}">
        <p14:creationId xmlns:p14="http://schemas.microsoft.com/office/powerpoint/2010/main" val="13429241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5715010"/>
            <a:ext cx="7271453" cy="798867"/>
          </a:xfrm>
        </p:spPr>
        <p:txBody>
          <a:bodyPr>
            <a:noAutofit/>
          </a:bodyPr>
          <a:lstStyle/>
          <a:p>
            <a:pPr marL="0" indent="0">
              <a:buNone/>
            </a:pPr>
            <a:r>
              <a:rPr lang="fr-FR" b="1" dirty="0" smtClean="0"/>
              <a:t>8</a:t>
            </a:r>
            <a:r>
              <a:rPr lang="fr-FR" b="1" dirty="0"/>
              <a:t>. Assurez-vous que </a:t>
            </a:r>
            <a:r>
              <a:rPr lang="fr-FR" b="1" dirty="0" smtClean="0"/>
              <a:t>lorsque le boss s’affaiblit, ses attaques varient.</a:t>
            </a:r>
            <a:endParaRPr lang="en-US" dirty="0"/>
          </a:p>
        </p:txBody>
      </p:sp>
      <p:pic>
        <p:nvPicPr>
          <p:cNvPr id="10" name="Picture 9" descr="585259-8.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54300" y="259565"/>
            <a:ext cx="7183811" cy="5474356"/>
          </a:xfrm>
          <a:prstGeom prst="rect">
            <a:avLst/>
          </a:prstGeom>
        </p:spPr>
      </p:pic>
    </p:spTree>
    <p:extLst>
      <p:ext uri="{BB962C8B-B14F-4D97-AF65-F5344CB8AC3E}">
        <p14:creationId xmlns:p14="http://schemas.microsoft.com/office/powerpoint/2010/main" val="34853505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5028299"/>
            <a:ext cx="7271453" cy="1712442"/>
          </a:xfrm>
        </p:spPr>
        <p:txBody>
          <a:bodyPr>
            <a:noAutofit/>
          </a:bodyPr>
          <a:lstStyle/>
          <a:p>
            <a:pPr marL="0" indent="0">
              <a:buNone/>
            </a:pPr>
            <a:r>
              <a:rPr lang="fr-FR" b="1" dirty="0" smtClean="0"/>
              <a:t>9. </a:t>
            </a:r>
            <a:r>
              <a:rPr lang="fr-FR" b="1" dirty="0"/>
              <a:t>Donner au joueur une raison de </a:t>
            </a:r>
            <a:r>
              <a:rPr lang="fr-FR" b="1" dirty="0" smtClean="0"/>
              <a:t>combattre le boss, </a:t>
            </a:r>
            <a:r>
              <a:rPr lang="fr-FR" b="1" dirty="0"/>
              <a:t>de cette façon le joueur sera plus déterminé à contrecarrer </a:t>
            </a:r>
            <a:r>
              <a:rPr lang="fr-FR" b="1" dirty="0" smtClean="0"/>
              <a:t>ses plans, </a:t>
            </a:r>
            <a:r>
              <a:rPr lang="fr-FR" b="1" dirty="0"/>
              <a:t>même si </a:t>
            </a:r>
            <a:r>
              <a:rPr lang="fr-FR" b="1" dirty="0" smtClean="0"/>
              <a:t>cela implique que le </a:t>
            </a:r>
            <a:r>
              <a:rPr lang="fr-FR" b="1" dirty="0"/>
              <a:t>joueur ne peut toujours pas battre le boss après 8 heures de combats ininterrompus.</a:t>
            </a:r>
            <a:endParaRPr lang="en-US" dirty="0"/>
          </a:p>
        </p:txBody>
      </p:sp>
      <p:pic>
        <p:nvPicPr>
          <p:cNvPr id="4" name="Picture 3" descr="Make-a-Video-Game-Boss-Step-9.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49263" y="344194"/>
            <a:ext cx="6245475" cy="4684105"/>
          </a:xfrm>
          <a:prstGeom prst="rect">
            <a:avLst/>
          </a:prstGeom>
        </p:spPr>
      </p:pic>
    </p:spTree>
    <p:extLst>
      <p:ext uri="{BB962C8B-B14F-4D97-AF65-F5344CB8AC3E}">
        <p14:creationId xmlns:p14="http://schemas.microsoft.com/office/powerpoint/2010/main" val="36498402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5176900"/>
            <a:ext cx="7271453" cy="1415241"/>
          </a:xfrm>
        </p:spPr>
        <p:txBody>
          <a:bodyPr>
            <a:noAutofit/>
          </a:bodyPr>
          <a:lstStyle/>
          <a:p>
            <a:pPr marL="0" indent="0">
              <a:buNone/>
            </a:pPr>
            <a:r>
              <a:rPr lang="fr-FR" b="1" dirty="0" smtClean="0"/>
              <a:t>10</a:t>
            </a:r>
            <a:r>
              <a:rPr lang="fr-FR" b="1" dirty="0"/>
              <a:t>. Ne vous limitez </a:t>
            </a:r>
            <a:r>
              <a:rPr lang="fr-FR" b="1" dirty="0" smtClean="0"/>
              <a:t>pas lors de la création de votre boss </a:t>
            </a:r>
            <a:r>
              <a:rPr lang="fr-FR" b="1" dirty="0" err="1" smtClean="0"/>
              <a:t>fight</a:t>
            </a:r>
            <a:r>
              <a:rPr lang="fr-FR" b="1" dirty="0" smtClean="0"/>
              <a:t>. </a:t>
            </a:r>
            <a:r>
              <a:rPr lang="fr-FR" dirty="0"/>
              <a:t>Il n'existe aucune règle précisant que chaque </a:t>
            </a:r>
            <a:r>
              <a:rPr lang="fr-FR" dirty="0" smtClean="0"/>
              <a:t>boss </a:t>
            </a:r>
            <a:r>
              <a:rPr lang="fr-FR" dirty="0"/>
              <a:t>doit apparaître à la fin de chaque </a:t>
            </a:r>
            <a:r>
              <a:rPr lang="fr-FR" dirty="0" smtClean="0"/>
              <a:t>niveau</a:t>
            </a:r>
            <a:r>
              <a:rPr lang="en-US" dirty="0" smtClean="0"/>
              <a:t>… </a:t>
            </a:r>
            <a:r>
              <a:rPr lang="en-US" dirty="0" err="1" smtClean="0"/>
              <a:t>soyez</a:t>
            </a:r>
            <a:r>
              <a:rPr lang="en-US" dirty="0" smtClean="0"/>
              <a:t> </a:t>
            </a:r>
            <a:r>
              <a:rPr lang="en-US" dirty="0" err="1" smtClean="0"/>
              <a:t>créatif</a:t>
            </a:r>
            <a:r>
              <a:rPr lang="en-US" dirty="0" smtClean="0"/>
              <a:t>, plus </a:t>
            </a:r>
            <a:r>
              <a:rPr lang="en-US" dirty="0" err="1" smtClean="0"/>
              <a:t>vous</a:t>
            </a:r>
            <a:r>
              <a:rPr lang="en-US" dirty="0" smtClean="0"/>
              <a:t> </a:t>
            </a:r>
            <a:r>
              <a:rPr lang="en-US" dirty="0" err="1" smtClean="0"/>
              <a:t>surprendrez</a:t>
            </a:r>
            <a:r>
              <a:rPr lang="en-US" dirty="0" smtClean="0"/>
              <a:t> </a:t>
            </a:r>
            <a:r>
              <a:rPr lang="en-US" dirty="0" err="1" smtClean="0"/>
              <a:t>votre</a:t>
            </a:r>
            <a:r>
              <a:rPr lang="en-US" dirty="0" smtClean="0"/>
              <a:t> </a:t>
            </a:r>
            <a:r>
              <a:rPr lang="en-US" dirty="0" err="1" smtClean="0"/>
              <a:t>joueur</a:t>
            </a:r>
            <a:r>
              <a:rPr lang="en-US" dirty="0" smtClean="0"/>
              <a:t> plus </a:t>
            </a:r>
            <a:r>
              <a:rPr lang="en-US" dirty="0" err="1" smtClean="0"/>
              <a:t>il</a:t>
            </a:r>
            <a:r>
              <a:rPr lang="en-US" dirty="0" smtClean="0"/>
              <a:t> </a:t>
            </a:r>
            <a:r>
              <a:rPr lang="en-US" dirty="0" err="1" smtClean="0"/>
              <a:t>s’en</a:t>
            </a:r>
            <a:r>
              <a:rPr lang="en-US" dirty="0" smtClean="0"/>
              <a:t> </a:t>
            </a:r>
            <a:r>
              <a:rPr lang="en-US" dirty="0" err="1" smtClean="0"/>
              <a:t>rapellera</a:t>
            </a:r>
            <a:r>
              <a:rPr lang="en-US" dirty="0" smtClean="0"/>
              <a:t>.</a:t>
            </a:r>
            <a:r>
              <a:rPr lang="fr-FR" dirty="0" smtClean="0"/>
              <a:t> </a:t>
            </a:r>
            <a:endParaRPr lang="en-US" dirty="0"/>
          </a:p>
        </p:txBody>
      </p:sp>
      <p:pic>
        <p:nvPicPr>
          <p:cNvPr id="5" name="Picture 4" descr="Make-a-Video-Game-Boss-Step-10.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79876" y="8777"/>
            <a:ext cx="6767620" cy="5211950"/>
          </a:xfrm>
          <a:prstGeom prst="rect">
            <a:avLst/>
          </a:prstGeom>
        </p:spPr>
      </p:pic>
    </p:spTree>
    <p:extLst>
      <p:ext uri="{BB962C8B-B14F-4D97-AF65-F5344CB8AC3E}">
        <p14:creationId xmlns:p14="http://schemas.microsoft.com/office/powerpoint/2010/main" val="17987673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8529" y="-98537"/>
            <a:ext cx="9327373" cy="7116662"/>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Content Placeholder 2"/>
          <p:cNvSpPr>
            <a:spLocks noGrp="1"/>
          </p:cNvSpPr>
          <p:nvPr>
            <p:ph idx="1"/>
          </p:nvPr>
        </p:nvSpPr>
        <p:spPr>
          <a:xfrm>
            <a:off x="947564" y="537701"/>
            <a:ext cx="7330821" cy="5775645"/>
          </a:xfrm>
        </p:spPr>
        <p:txBody>
          <a:bodyPr>
            <a:noAutofit/>
          </a:bodyPr>
          <a:lstStyle/>
          <a:p>
            <a:pPr marL="349250" lvl="1" indent="0">
              <a:buNone/>
            </a:pPr>
            <a:r>
              <a:rPr lang="fr-CA" sz="2400" b="1" dirty="0" err="1" smtClean="0">
                <a:solidFill>
                  <a:srgbClr val="FFFFFF"/>
                </a:solidFill>
              </a:rPr>
              <a:t>Exercise</a:t>
            </a:r>
            <a:r>
              <a:rPr lang="fr-CA" sz="2400" b="1" dirty="0" smtClean="0">
                <a:solidFill>
                  <a:srgbClr val="FFFFFF"/>
                </a:solidFill>
              </a:rPr>
              <a:t> 1: </a:t>
            </a:r>
          </a:p>
          <a:p>
            <a:pPr marL="349250" lvl="1" indent="0">
              <a:buNone/>
            </a:pPr>
            <a:r>
              <a:rPr lang="fr-CA" sz="2400" b="1" dirty="0" smtClean="0">
                <a:solidFill>
                  <a:srgbClr val="FFFFFF"/>
                </a:solidFill>
              </a:rPr>
              <a:t>Présenter un boss </a:t>
            </a:r>
            <a:r>
              <a:rPr lang="fr-CA" sz="2400" b="1" dirty="0" err="1" smtClean="0">
                <a:solidFill>
                  <a:srgbClr val="FFFFFF"/>
                </a:solidFill>
              </a:rPr>
              <a:t>fight</a:t>
            </a:r>
            <a:r>
              <a:rPr lang="fr-CA" sz="2400" b="1" dirty="0" smtClean="0">
                <a:solidFill>
                  <a:srgbClr val="FFFFFF"/>
                </a:solidFill>
              </a:rPr>
              <a:t> qui vous est mémorable:</a:t>
            </a:r>
            <a:endParaRPr lang="fr-CA" sz="2400" dirty="0">
              <a:solidFill>
                <a:srgbClr val="FFFFFF"/>
              </a:solidFill>
            </a:endParaRPr>
          </a:p>
          <a:p>
            <a:pPr marL="692150" lvl="1" indent="-342900">
              <a:lnSpc>
                <a:spcPct val="150000"/>
              </a:lnSpc>
              <a:spcBef>
                <a:spcPts val="1200"/>
              </a:spcBef>
              <a:buFont typeface="+mj-lt"/>
              <a:buAutoNum type="arabicPeriod"/>
            </a:pPr>
            <a:r>
              <a:rPr lang="fr-CA" dirty="0" smtClean="0">
                <a:solidFill>
                  <a:srgbClr val="FFFFFF"/>
                </a:solidFill>
              </a:rPr>
              <a:t>Titre du jeu, développeur, année, </a:t>
            </a:r>
            <a:r>
              <a:rPr lang="fr-CA" dirty="0" err="1" smtClean="0">
                <a:solidFill>
                  <a:srgbClr val="FFFFFF"/>
                </a:solidFill>
              </a:rPr>
              <a:t>etc</a:t>
            </a:r>
            <a:endParaRPr lang="fr-CA" dirty="0" smtClean="0">
              <a:solidFill>
                <a:srgbClr val="FFFFFF"/>
              </a:solidFill>
            </a:endParaRPr>
          </a:p>
          <a:p>
            <a:pPr marL="692150" lvl="1" indent="-342900">
              <a:lnSpc>
                <a:spcPct val="150000"/>
              </a:lnSpc>
              <a:spcBef>
                <a:spcPts val="1200"/>
              </a:spcBef>
              <a:buFont typeface="+mj-lt"/>
              <a:buAutoNum type="arabicPeriod"/>
            </a:pPr>
            <a:r>
              <a:rPr lang="fr-CA" dirty="0" smtClean="0">
                <a:solidFill>
                  <a:srgbClr val="FFFFFF"/>
                </a:solidFill>
              </a:rPr>
              <a:t>Son nom</a:t>
            </a:r>
            <a:r>
              <a:rPr lang="en-US" dirty="0" smtClean="0">
                <a:solidFill>
                  <a:srgbClr val="FFFFFF"/>
                </a:solidFill>
              </a:rPr>
              <a:t>,</a:t>
            </a:r>
            <a:endParaRPr lang="fr-CA" dirty="0" smtClean="0">
              <a:solidFill>
                <a:srgbClr val="FFFFFF"/>
              </a:solidFill>
            </a:endParaRPr>
          </a:p>
          <a:p>
            <a:pPr marL="692150" lvl="1" indent="-342900">
              <a:lnSpc>
                <a:spcPct val="150000"/>
              </a:lnSpc>
              <a:spcBef>
                <a:spcPts val="1200"/>
              </a:spcBef>
              <a:buFont typeface="+mj-lt"/>
              <a:buAutoNum type="arabicPeriod"/>
            </a:pPr>
            <a:r>
              <a:rPr lang="fr-CA" dirty="0" smtClean="0">
                <a:solidFill>
                  <a:srgbClr val="FFFFFF"/>
                </a:solidFill>
              </a:rPr>
              <a:t>Définissez le.</a:t>
            </a:r>
          </a:p>
          <a:p>
            <a:pPr marL="692150" lvl="1" indent="-342900">
              <a:lnSpc>
                <a:spcPct val="150000"/>
              </a:lnSpc>
              <a:spcBef>
                <a:spcPts val="1200"/>
              </a:spcBef>
              <a:buFont typeface="+mj-lt"/>
              <a:buAutoNum type="arabicPeriod"/>
            </a:pPr>
            <a:r>
              <a:rPr lang="fr-CA" dirty="0" smtClean="0">
                <a:solidFill>
                  <a:srgbClr val="FFFFFF"/>
                </a:solidFill>
              </a:rPr>
              <a:t>Listez ses habiletés, ses forces et faiblesses.</a:t>
            </a:r>
          </a:p>
          <a:p>
            <a:pPr marL="692150" lvl="1" indent="-342900">
              <a:lnSpc>
                <a:spcPct val="150000"/>
              </a:lnSpc>
              <a:spcBef>
                <a:spcPts val="1200"/>
              </a:spcBef>
              <a:buFont typeface="+mj-lt"/>
              <a:buAutoNum type="arabicPeriod"/>
            </a:pPr>
            <a:r>
              <a:rPr lang="fr-CA" dirty="0" smtClean="0">
                <a:solidFill>
                  <a:srgbClr val="FFFFFF"/>
                </a:solidFill>
              </a:rPr>
              <a:t>En quelques lignes, définissez sa personnalité.</a:t>
            </a:r>
          </a:p>
          <a:p>
            <a:pPr marL="692150" lvl="1" indent="-342900">
              <a:lnSpc>
                <a:spcPct val="150000"/>
              </a:lnSpc>
              <a:spcBef>
                <a:spcPts val="1200"/>
              </a:spcBef>
              <a:buFont typeface="+mj-lt"/>
              <a:buAutoNum type="arabicPeriod"/>
            </a:pPr>
            <a:r>
              <a:rPr lang="fr-CA" dirty="0" smtClean="0">
                <a:solidFill>
                  <a:srgbClr val="FFFFFF"/>
                </a:solidFill>
              </a:rPr>
              <a:t> Présentez </a:t>
            </a:r>
            <a:r>
              <a:rPr lang="fr-CA" dirty="0">
                <a:solidFill>
                  <a:srgbClr val="FFFFFF"/>
                </a:solidFill>
              </a:rPr>
              <a:t>ses motivations.</a:t>
            </a:r>
            <a:endParaRPr lang="fr-CA" dirty="0" smtClean="0">
              <a:solidFill>
                <a:srgbClr val="FFFFFF"/>
              </a:solidFill>
            </a:endParaRPr>
          </a:p>
          <a:p>
            <a:pPr marL="692150" lvl="1" indent="-342900">
              <a:lnSpc>
                <a:spcPct val="150000"/>
              </a:lnSpc>
              <a:spcBef>
                <a:spcPts val="1200"/>
              </a:spcBef>
              <a:buFont typeface="+mj-lt"/>
              <a:buAutoNum type="arabicPeriod"/>
            </a:pPr>
            <a:r>
              <a:rPr lang="fr-CA" dirty="0" smtClean="0">
                <a:solidFill>
                  <a:srgbClr val="FFFFFF"/>
                </a:solidFill>
              </a:rPr>
              <a:t>Ajoutez quelques informations supplémentaires:</a:t>
            </a:r>
            <a:r>
              <a:rPr lang="en-US" dirty="0" smtClean="0">
                <a:solidFill>
                  <a:srgbClr val="FFFFFF"/>
                </a:solidFill>
              </a:rPr>
              <a:t> (</a:t>
            </a:r>
            <a:r>
              <a:rPr lang="en-US" dirty="0" err="1" smtClean="0">
                <a:solidFill>
                  <a:srgbClr val="FFFFFF"/>
                </a:solidFill>
              </a:rPr>
              <a:t>tactiqques</a:t>
            </a:r>
            <a:r>
              <a:rPr lang="en-US" dirty="0" smtClean="0">
                <a:solidFill>
                  <a:srgbClr val="FFFFFF"/>
                </a:solidFill>
              </a:rPr>
              <a:t> de combats, </a:t>
            </a:r>
            <a:r>
              <a:rPr lang="en-US" dirty="0" err="1" smtClean="0">
                <a:solidFill>
                  <a:srgbClr val="FFFFFF"/>
                </a:solidFill>
              </a:rPr>
              <a:t>armes</a:t>
            </a:r>
            <a:r>
              <a:rPr lang="en-US" dirty="0" smtClean="0">
                <a:solidFill>
                  <a:srgbClr val="FFFFFF"/>
                </a:solidFill>
              </a:rPr>
              <a:t>, “minions”, etc…)</a:t>
            </a:r>
            <a:endParaRPr lang="fr-CA" dirty="0" smtClean="0">
              <a:solidFill>
                <a:srgbClr val="FFFFFF"/>
              </a:solidFill>
            </a:endParaRPr>
          </a:p>
          <a:p>
            <a:pPr marL="692150" lvl="1" indent="-342900">
              <a:lnSpc>
                <a:spcPct val="150000"/>
              </a:lnSpc>
              <a:spcBef>
                <a:spcPts val="1200"/>
              </a:spcBef>
              <a:buFont typeface="+mj-lt"/>
              <a:buAutoNum type="arabicPeriod"/>
            </a:pPr>
            <a:endParaRPr lang="fr-CA" dirty="0" smtClean="0">
              <a:solidFill>
                <a:srgbClr val="FFFFFF"/>
              </a:solidFill>
            </a:endParaRPr>
          </a:p>
          <a:p>
            <a:pPr marL="698500" lvl="2" indent="0">
              <a:lnSpc>
                <a:spcPct val="150000"/>
              </a:lnSpc>
              <a:spcBef>
                <a:spcPts val="1200"/>
              </a:spcBef>
              <a:buNone/>
            </a:pPr>
            <a:endParaRPr lang="fr-CA" dirty="0" smtClean="0">
              <a:solidFill>
                <a:srgbClr val="FFFFFF"/>
              </a:solidFill>
            </a:endParaRPr>
          </a:p>
          <a:p>
            <a:pPr marL="1041400" lvl="2" indent="-342900">
              <a:lnSpc>
                <a:spcPct val="150000"/>
              </a:lnSpc>
              <a:spcBef>
                <a:spcPts val="1200"/>
              </a:spcBef>
              <a:buFont typeface="+mj-lt"/>
              <a:buAutoNum type="arabicPeriod"/>
            </a:pPr>
            <a:endParaRPr lang="fr-CA" dirty="0">
              <a:solidFill>
                <a:srgbClr val="FFFFFF"/>
              </a:solidFill>
            </a:endParaRPr>
          </a:p>
        </p:txBody>
      </p:sp>
    </p:spTree>
    <p:extLst>
      <p:ext uri="{BB962C8B-B14F-4D97-AF65-F5344CB8AC3E}">
        <p14:creationId xmlns:p14="http://schemas.microsoft.com/office/powerpoint/2010/main" val="4278933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8529" y="-98537"/>
            <a:ext cx="9327373" cy="7116662"/>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Content Placeholder 2"/>
          <p:cNvSpPr>
            <a:spLocks noGrp="1"/>
          </p:cNvSpPr>
          <p:nvPr>
            <p:ph idx="1"/>
          </p:nvPr>
        </p:nvSpPr>
        <p:spPr>
          <a:xfrm>
            <a:off x="947564" y="1038893"/>
            <a:ext cx="7330821" cy="4773260"/>
          </a:xfrm>
        </p:spPr>
        <p:txBody>
          <a:bodyPr>
            <a:noAutofit/>
          </a:bodyPr>
          <a:lstStyle/>
          <a:p>
            <a:pPr marL="349250" lvl="1" indent="0">
              <a:buNone/>
            </a:pPr>
            <a:r>
              <a:rPr lang="fr-CA" sz="2400" b="1" dirty="0" smtClean="0">
                <a:solidFill>
                  <a:srgbClr val="FFFFFF"/>
                </a:solidFill>
              </a:rPr>
              <a:t>Faire l’ébauche d’un boss et de son combat:</a:t>
            </a:r>
            <a:endParaRPr lang="fr-CA" sz="2400" dirty="0">
              <a:solidFill>
                <a:srgbClr val="FFFFFF"/>
              </a:solidFill>
            </a:endParaRPr>
          </a:p>
          <a:p>
            <a:pPr marL="692150" lvl="1" indent="-342900">
              <a:lnSpc>
                <a:spcPct val="150000"/>
              </a:lnSpc>
              <a:spcBef>
                <a:spcPts val="1200"/>
              </a:spcBef>
              <a:buFont typeface="+mj-lt"/>
              <a:buAutoNum type="arabicPeriod"/>
            </a:pPr>
            <a:r>
              <a:rPr lang="fr-CA" dirty="0" smtClean="0">
                <a:solidFill>
                  <a:srgbClr val="FFFFFF"/>
                </a:solidFill>
              </a:rPr>
              <a:t>Trouvez une image du boss,</a:t>
            </a:r>
          </a:p>
          <a:p>
            <a:pPr marL="692150" lvl="1" indent="-342900">
              <a:lnSpc>
                <a:spcPct val="150000"/>
              </a:lnSpc>
              <a:spcBef>
                <a:spcPts val="1200"/>
              </a:spcBef>
              <a:buFont typeface="+mj-lt"/>
              <a:buAutoNum type="arabicPeriod"/>
            </a:pPr>
            <a:r>
              <a:rPr lang="fr-CA" dirty="0" smtClean="0">
                <a:solidFill>
                  <a:srgbClr val="FFFFFF"/>
                </a:solidFill>
              </a:rPr>
              <a:t>Trouvez lui un nom</a:t>
            </a:r>
            <a:r>
              <a:rPr lang="en-US" dirty="0" smtClean="0">
                <a:solidFill>
                  <a:srgbClr val="FFFFFF"/>
                </a:solidFill>
              </a:rPr>
              <a:t>,</a:t>
            </a:r>
            <a:endParaRPr lang="fr-CA" dirty="0" smtClean="0">
              <a:solidFill>
                <a:srgbClr val="FFFFFF"/>
              </a:solidFill>
            </a:endParaRPr>
          </a:p>
          <a:p>
            <a:pPr marL="692150" lvl="1" indent="-342900">
              <a:lnSpc>
                <a:spcPct val="150000"/>
              </a:lnSpc>
              <a:spcBef>
                <a:spcPts val="1200"/>
              </a:spcBef>
              <a:buFont typeface="+mj-lt"/>
              <a:buAutoNum type="arabicPeriod"/>
            </a:pPr>
            <a:r>
              <a:rPr lang="fr-CA" dirty="0" smtClean="0">
                <a:solidFill>
                  <a:srgbClr val="FFFFFF"/>
                </a:solidFill>
              </a:rPr>
              <a:t>Définissez le.</a:t>
            </a:r>
          </a:p>
          <a:p>
            <a:pPr marL="692150" lvl="1" indent="-342900">
              <a:lnSpc>
                <a:spcPct val="150000"/>
              </a:lnSpc>
              <a:spcBef>
                <a:spcPts val="1200"/>
              </a:spcBef>
              <a:buFont typeface="+mj-lt"/>
              <a:buAutoNum type="arabicPeriod"/>
            </a:pPr>
            <a:r>
              <a:rPr lang="fr-CA" dirty="0" smtClean="0">
                <a:solidFill>
                  <a:srgbClr val="FFFFFF"/>
                </a:solidFill>
              </a:rPr>
              <a:t>Listez ses habiletés, ses forces et faiblesses.</a:t>
            </a:r>
          </a:p>
          <a:p>
            <a:pPr marL="692150" lvl="1" indent="-342900">
              <a:lnSpc>
                <a:spcPct val="150000"/>
              </a:lnSpc>
              <a:spcBef>
                <a:spcPts val="1200"/>
              </a:spcBef>
              <a:buFont typeface="+mj-lt"/>
              <a:buAutoNum type="arabicPeriod"/>
            </a:pPr>
            <a:r>
              <a:rPr lang="fr-CA" dirty="0" smtClean="0">
                <a:solidFill>
                  <a:srgbClr val="FFFFFF"/>
                </a:solidFill>
              </a:rPr>
              <a:t>En quelques lignes, définissez sa personnalité.</a:t>
            </a:r>
          </a:p>
          <a:p>
            <a:pPr marL="692150" lvl="1" indent="-342900">
              <a:lnSpc>
                <a:spcPct val="150000"/>
              </a:lnSpc>
              <a:spcBef>
                <a:spcPts val="1200"/>
              </a:spcBef>
              <a:buFont typeface="+mj-lt"/>
              <a:buAutoNum type="arabicPeriod"/>
            </a:pPr>
            <a:r>
              <a:rPr lang="fr-CA" dirty="0" smtClean="0">
                <a:solidFill>
                  <a:srgbClr val="FFFFFF"/>
                </a:solidFill>
              </a:rPr>
              <a:t> Présentez </a:t>
            </a:r>
            <a:r>
              <a:rPr lang="fr-CA" dirty="0">
                <a:solidFill>
                  <a:srgbClr val="FFFFFF"/>
                </a:solidFill>
              </a:rPr>
              <a:t>ses motivations.</a:t>
            </a:r>
            <a:endParaRPr lang="fr-CA" dirty="0" smtClean="0">
              <a:solidFill>
                <a:srgbClr val="FFFFFF"/>
              </a:solidFill>
            </a:endParaRPr>
          </a:p>
          <a:p>
            <a:pPr marL="692150" lvl="1" indent="-342900">
              <a:lnSpc>
                <a:spcPct val="150000"/>
              </a:lnSpc>
              <a:spcBef>
                <a:spcPts val="1200"/>
              </a:spcBef>
              <a:buFont typeface="+mj-lt"/>
              <a:buAutoNum type="arabicPeriod"/>
            </a:pPr>
            <a:r>
              <a:rPr lang="fr-CA" dirty="0" smtClean="0">
                <a:solidFill>
                  <a:srgbClr val="FFFFFF"/>
                </a:solidFill>
              </a:rPr>
              <a:t>Ajoutez quelques informations supplémentaires</a:t>
            </a:r>
            <a:r>
              <a:rPr lang="en-US" dirty="0" smtClean="0">
                <a:solidFill>
                  <a:srgbClr val="FFFFFF"/>
                </a:solidFill>
              </a:rPr>
              <a:t>…</a:t>
            </a:r>
            <a:endParaRPr lang="fr-CA" dirty="0" smtClean="0">
              <a:solidFill>
                <a:srgbClr val="FFFFFF"/>
              </a:solidFill>
            </a:endParaRPr>
          </a:p>
          <a:p>
            <a:pPr marL="692150" lvl="1" indent="-342900">
              <a:lnSpc>
                <a:spcPct val="150000"/>
              </a:lnSpc>
              <a:spcBef>
                <a:spcPts val="1200"/>
              </a:spcBef>
              <a:buFont typeface="+mj-lt"/>
              <a:buAutoNum type="arabicPeriod"/>
            </a:pPr>
            <a:endParaRPr lang="fr-CA" dirty="0" smtClean="0">
              <a:solidFill>
                <a:srgbClr val="FFFFFF"/>
              </a:solidFill>
            </a:endParaRPr>
          </a:p>
          <a:p>
            <a:pPr marL="698500" lvl="2" indent="0">
              <a:lnSpc>
                <a:spcPct val="150000"/>
              </a:lnSpc>
              <a:spcBef>
                <a:spcPts val="1200"/>
              </a:spcBef>
              <a:buNone/>
            </a:pPr>
            <a:endParaRPr lang="fr-CA" dirty="0" smtClean="0">
              <a:solidFill>
                <a:srgbClr val="FFFFFF"/>
              </a:solidFill>
            </a:endParaRPr>
          </a:p>
          <a:p>
            <a:pPr marL="1041400" lvl="2" indent="-342900">
              <a:lnSpc>
                <a:spcPct val="150000"/>
              </a:lnSpc>
              <a:spcBef>
                <a:spcPts val="1200"/>
              </a:spcBef>
              <a:buFont typeface="+mj-lt"/>
              <a:buAutoNum type="arabicPeriod"/>
            </a:pPr>
            <a:endParaRPr lang="fr-CA" dirty="0">
              <a:solidFill>
                <a:srgbClr val="FFFFFF"/>
              </a:solidFill>
            </a:endParaRPr>
          </a:p>
        </p:txBody>
      </p:sp>
    </p:spTree>
    <p:extLst>
      <p:ext uri="{BB962C8B-B14F-4D97-AF65-F5344CB8AC3E}">
        <p14:creationId xmlns:p14="http://schemas.microsoft.com/office/powerpoint/2010/main" val="3709570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2240148"/>
            <a:ext cx="7610476" cy="4037844"/>
          </a:xfrm>
        </p:spPr>
        <p:txBody>
          <a:bodyPr>
            <a:noAutofit/>
          </a:bodyPr>
          <a:lstStyle/>
          <a:p>
            <a:pPr marL="0" indent="0">
              <a:buNone/>
            </a:pPr>
            <a:r>
              <a:rPr lang="fr-CA" dirty="0" smtClean="0"/>
              <a:t>Voici 3 </a:t>
            </a:r>
            <a:r>
              <a:rPr lang="fr-CA" dirty="0"/>
              <a:t>façons de concevoir un boss </a:t>
            </a:r>
            <a:r>
              <a:rPr lang="fr-CA" dirty="0" err="1"/>
              <a:t>fight</a:t>
            </a:r>
            <a:r>
              <a:rPr lang="fr-CA" dirty="0"/>
              <a:t>  </a:t>
            </a:r>
            <a:endParaRPr lang="en-US" dirty="0"/>
          </a:p>
          <a:p>
            <a:r>
              <a:rPr lang="fr-CA" dirty="0" smtClean="0"/>
              <a:t>Compétences existantes</a:t>
            </a:r>
          </a:p>
          <a:p>
            <a:pPr lvl="1"/>
            <a:r>
              <a:rPr lang="fr-CA" dirty="0" smtClean="0"/>
              <a:t>Le </a:t>
            </a:r>
            <a:r>
              <a:rPr lang="fr-CA" dirty="0"/>
              <a:t>boss </a:t>
            </a:r>
            <a:r>
              <a:rPr lang="fr-CA" dirty="0" err="1"/>
              <a:t>fight</a:t>
            </a:r>
            <a:r>
              <a:rPr lang="fr-CA" dirty="0"/>
              <a:t> est conçu à partir d’une compétence acquise du joueur </a:t>
            </a:r>
            <a:endParaRPr lang="en-US" dirty="0"/>
          </a:p>
          <a:p>
            <a:r>
              <a:rPr lang="fr-CA" dirty="0" smtClean="0"/>
              <a:t>Nouvelles capacités</a:t>
            </a:r>
          </a:p>
          <a:p>
            <a:pPr lvl="1"/>
            <a:r>
              <a:rPr lang="fr-CA" dirty="0" smtClean="0"/>
              <a:t>Le </a:t>
            </a:r>
            <a:r>
              <a:rPr lang="fr-CA" dirty="0"/>
              <a:t>boss </a:t>
            </a:r>
            <a:r>
              <a:rPr lang="fr-CA" dirty="0" err="1"/>
              <a:t>fight</a:t>
            </a:r>
            <a:r>
              <a:rPr lang="fr-CA" dirty="0"/>
              <a:t> est conçu à partir d’une nouvelle compétence du joueur </a:t>
            </a:r>
            <a:endParaRPr lang="en-US" dirty="0"/>
          </a:p>
          <a:p>
            <a:r>
              <a:rPr lang="fr-CA" dirty="0" smtClean="0"/>
              <a:t>Combinaison </a:t>
            </a:r>
            <a:r>
              <a:rPr lang="fr-CA" dirty="0"/>
              <a:t>des </a:t>
            </a:r>
            <a:r>
              <a:rPr lang="fr-CA" dirty="0" smtClean="0"/>
              <a:t>deux</a:t>
            </a:r>
          </a:p>
          <a:p>
            <a:pPr lvl="1"/>
            <a:r>
              <a:rPr lang="fr-CA" dirty="0" smtClean="0"/>
              <a:t>L’emphase </a:t>
            </a:r>
            <a:r>
              <a:rPr lang="fr-CA" dirty="0"/>
              <a:t>doit être placée sur les anciennes ou la </a:t>
            </a:r>
            <a:r>
              <a:rPr lang="fr-CA" dirty="0" smtClean="0"/>
              <a:t>nouvelle compétence</a:t>
            </a:r>
            <a:r>
              <a:rPr lang="fr-CA" dirty="0"/>
              <a:t>, mais pas les deux à la fois </a:t>
            </a:r>
            <a:endParaRPr lang="en-US" dirty="0"/>
          </a:p>
        </p:txBody>
      </p:sp>
      <p:sp>
        <p:nvSpPr>
          <p:cNvPr id="4" name="Title 4"/>
          <p:cNvSpPr>
            <a:spLocks noGrp="1"/>
          </p:cNvSpPr>
          <p:nvPr>
            <p:ph type="title"/>
          </p:nvPr>
        </p:nvSpPr>
        <p:spPr>
          <a:xfrm>
            <a:off x="0" y="1123856"/>
            <a:ext cx="8913813" cy="914400"/>
          </a:xfrm>
          <a:solidFill>
            <a:srgbClr val="7F7F7F"/>
          </a:solidFill>
        </p:spPr>
        <p:txBody>
          <a:bodyPr/>
          <a:lstStyle/>
          <a:p>
            <a:r>
              <a:rPr lang="fr-CA" dirty="0" smtClean="0"/>
              <a:t>Bases de conception</a:t>
            </a:r>
            <a:endParaRPr lang="fr-CA" dirty="0"/>
          </a:p>
        </p:txBody>
      </p:sp>
    </p:spTree>
    <p:extLst>
      <p:ext uri="{BB962C8B-B14F-4D97-AF65-F5344CB8AC3E}">
        <p14:creationId xmlns:p14="http://schemas.microsoft.com/office/powerpoint/2010/main" val="973179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P_Diablo_Azmodan_Illustration_Final_tiny.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0345" y="0"/>
            <a:ext cx="11866397" cy="6936950"/>
          </a:xfrm>
          <a:prstGeom prst="rect">
            <a:avLst/>
          </a:prstGeom>
        </p:spPr>
      </p:pic>
      <p:sp>
        <p:nvSpPr>
          <p:cNvPr id="6" name="Title 1"/>
          <p:cNvSpPr txBox="1">
            <a:spLocks/>
          </p:cNvSpPr>
          <p:nvPr/>
        </p:nvSpPr>
        <p:spPr>
          <a:xfrm>
            <a:off x="0" y="5045714"/>
            <a:ext cx="8915400" cy="1168384"/>
          </a:xfrm>
          <a:prstGeom prst="rect">
            <a:avLst/>
          </a:prstGeo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fr-CA" sz="5000" dirty="0" smtClean="0"/>
              <a:t>QUI EST LE BOSS?</a:t>
            </a:r>
            <a:endParaRPr lang="fr-CA" sz="5000" dirty="0"/>
          </a:p>
        </p:txBody>
      </p:sp>
    </p:spTree>
    <p:extLst>
      <p:ext uri="{BB962C8B-B14F-4D97-AF65-F5344CB8AC3E}">
        <p14:creationId xmlns:p14="http://schemas.microsoft.com/office/powerpoint/2010/main" val="16315080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4424" y="2128071"/>
            <a:ext cx="7610476" cy="3670767"/>
          </a:xfrm>
        </p:spPr>
        <p:txBody>
          <a:bodyPr>
            <a:noAutofit/>
          </a:bodyPr>
          <a:lstStyle/>
          <a:p>
            <a:pPr lvl="0"/>
            <a:r>
              <a:rPr lang="fr-CA" dirty="0" smtClean="0"/>
              <a:t>Tout </a:t>
            </a:r>
            <a:r>
              <a:rPr lang="fr-CA" dirty="0"/>
              <a:t>comme la conception des ennemis et des personnages</a:t>
            </a:r>
            <a:endParaRPr lang="en-US" dirty="0"/>
          </a:p>
          <a:p>
            <a:pPr lvl="0"/>
            <a:r>
              <a:rPr lang="fr-CA" dirty="0"/>
              <a:t>Les mouvements, actions et attaques du boss vont définir sa forme</a:t>
            </a:r>
            <a:endParaRPr lang="en-US" dirty="0"/>
          </a:p>
          <a:p>
            <a:pPr lvl="1"/>
            <a:r>
              <a:rPr lang="fr-CA" dirty="0"/>
              <a:t>Il attaque à distance -&gt; fusil, sort, lance-rocket, etc.</a:t>
            </a:r>
            <a:endParaRPr lang="en-US" dirty="0"/>
          </a:p>
          <a:p>
            <a:pPr lvl="1"/>
            <a:r>
              <a:rPr lang="fr-CA" dirty="0"/>
              <a:t>Il peut se défendre -&gt; bouclier, champ de force, etc.</a:t>
            </a:r>
            <a:endParaRPr lang="en-US" dirty="0"/>
          </a:p>
        </p:txBody>
      </p:sp>
      <p:sp>
        <p:nvSpPr>
          <p:cNvPr id="4" name="Title 4"/>
          <p:cNvSpPr>
            <a:spLocks noGrp="1"/>
          </p:cNvSpPr>
          <p:nvPr>
            <p:ph type="title"/>
          </p:nvPr>
        </p:nvSpPr>
        <p:spPr>
          <a:xfrm>
            <a:off x="0" y="1123856"/>
            <a:ext cx="8913813" cy="914400"/>
          </a:xfrm>
          <a:solidFill>
            <a:srgbClr val="7F7F7F"/>
          </a:solidFill>
        </p:spPr>
        <p:txBody>
          <a:bodyPr/>
          <a:lstStyle/>
          <a:p>
            <a:r>
              <a:rPr lang="fr-CA" dirty="0" smtClean="0"/>
              <a:t>La forme suit la fonction</a:t>
            </a:r>
            <a:endParaRPr lang="fr-CA" dirty="0"/>
          </a:p>
        </p:txBody>
      </p:sp>
      <p:pic>
        <p:nvPicPr>
          <p:cNvPr id="2" name="Picture 1" descr="boss_buddy_modelsheet.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469443" y="4777262"/>
            <a:ext cx="6263974" cy="2043151"/>
          </a:xfrm>
          <a:prstGeom prst="rect">
            <a:avLst/>
          </a:prstGeom>
        </p:spPr>
      </p:pic>
    </p:spTree>
    <p:extLst>
      <p:ext uri="{BB962C8B-B14F-4D97-AF65-F5344CB8AC3E}">
        <p14:creationId xmlns:p14="http://schemas.microsoft.com/office/powerpoint/2010/main" val="27722732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572" y="2200691"/>
            <a:ext cx="4140432" cy="3507693"/>
          </a:xfrm>
        </p:spPr>
        <p:txBody>
          <a:bodyPr>
            <a:noAutofit/>
          </a:bodyPr>
          <a:lstStyle/>
          <a:p>
            <a:pPr marL="0" lvl="0" indent="0">
              <a:buNone/>
            </a:pPr>
            <a:r>
              <a:rPr lang="fr-CA" dirty="0" smtClean="0"/>
              <a:t>3 </a:t>
            </a:r>
            <a:r>
              <a:rPr lang="fr-CA" dirty="0"/>
              <a:t>types d’adversaires :</a:t>
            </a:r>
            <a:endParaRPr lang="en-US" dirty="0"/>
          </a:p>
          <a:p>
            <a:r>
              <a:rPr lang="fr-CA" dirty="0"/>
              <a:t>Adversaire physique </a:t>
            </a:r>
            <a:endParaRPr lang="en-US" dirty="0"/>
          </a:p>
          <a:p>
            <a:pPr lvl="1"/>
            <a:r>
              <a:rPr lang="fr-CA" dirty="0"/>
              <a:t>Supposé casser la gueule du héro</a:t>
            </a:r>
            <a:endParaRPr lang="en-US" dirty="0"/>
          </a:p>
          <a:p>
            <a:pPr lvl="1"/>
            <a:r>
              <a:rPr lang="fr-CA" dirty="0"/>
              <a:t>Typiquement monstrueusement gros</a:t>
            </a:r>
            <a:endParaRPr lang="en-US" dirty="0"/>
          </a:p>
          <a:p>
            <a:pPr lvl="1"/>
            <a:r>
              <a:rPr lang="fr-CA" dirty="0"/>
              <a:t>Hideux</a:t>
            </a:r>
            <a:endParaRPr lang="en-US" dirty="0"/>
          </a:p>
          <a:p>
            <a:pPr lvl="1"/>
            <a:r>
              <a:rPr lang="fr-CA" dirty="0"/>
              <a:t>Lourdement </a:t>
            </a:r>
            <a:r>
              <a:rPr lang="fr-CA" dirty="0" smtClean="0"/>
              <a:t>armé</a:t>
            </a:r>
            <a:endParaRPr lang="en-US" dirty="0"/>
          </a:p>
        </p:txBody>
      </p:sp>
      <p:pic>
        <p:nvPicPr>
          <p:cNvPr id="5" name="Picture 4" descr="The_Jailer.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96524" y="2200691"/>
            <a:ext cx="4217571" cy="3312223"/>
          </a:xfrm>
          <a:prstGeom prst="rect">
            <a:avLst/>
          </a:prstGeom>
        </p:spPr>
      </p:pic>
      <p:sp>
        <p:nvSpPr>
          <p:cNvPr id="6" name="Title 4"/>
          <p:cNvSpPr>
            <a:spLocks noGrp="1"/>
          </p:cNvSpPr>
          <p:nvPr>
            <p:ph type="title"/>
          </p:nvPr>
        </p:nvSpPr>
        <p:spPr>
          <a:xfrm>
            <a:off x="0" y="1123856"/>
            <a:ext cx="8913813" cy="914400"/>
          </a:xfrm>
          <a:solidFill>
            <a:srgbClr val="7F7F7F"/>
          </a:solidFill>
        </p:spPr>
        <p:txBody>
          <a:bodyPr>
            <a:noAutofit/>
          </a:bodyPr>
          <a:lstStyle/>
          <a:p>
            <a:r>
              <a:rPr lang="fr-CA" sz="2800" dirty="0"/>
              <a:t>Quel est le lien du boss avec le héro? </a:t>
            </a:r>
            <a:r>
              <a:rPr lang="fr-CA" sz="2800" dirty="0" smtClean="0"/>
              <a:t/>
            </a:r>
            <a:br>
              <a:rPr lang="fr-CA" sz="2800" dirty="0" smtClean="0"/>
            </a:br>
            <a:r>
              <a:rPr lang="fr-CA" sz="2800" dirty="0" smtClean="0"/>
              <a:t>Que </a:t>
            </a:r>
            <a:r>
              <a:rPr lang="fr-CA" sz="2800" dirty="0"/>
              <a:t>représente-t-il?</a:t>
            </a:r>
            <a:endParaRPr lang="en-US" sz="2800" dirty="0"/>
          </a:p>
        </p:txBody>
      </p:sp>
    </p:spTree>
    <p:extLst>
      <p:ext uri="{BB962C8B-B14F-4D97-AF65-F5344CB8AC3E}">
        <p14:creationId xmlns:p14="http://schemas.microsoft.com/office/powerpoint/2010/main" val="2637648061"/>
      </p:ext>
    </p:extLst>
  </p:cSld>
  <p:clrMapOvr>
    <a:masterClrMapping/>
  </p:clrMapOvr>
  <p:timing>
    <p:tnLst>
      <p:par>
        <p:cTn id="1" dur="indefinite" restart="never" nodeType="tmRoot"/>
      </p:par>
    </p:tnLst>
  </p:timing>
</p:sld>
</file>

<file path=ppt/theme/theme1.xml><?xml version="1.0" encoding="utf-8"?>
<a:theme xmlns:a="http://schemas.openxmlformats.org/drawingml/2006/main" name="Cours Fred">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Perception">
      <a:majorFont>
        <a:latin typeface="Century Gothic"/>
        <a:ea typeface=""/>
        <a:cs typeface=""/>
        <a:font script="Jpan" typeface="メイリオ"/>
      </a:majorFont>
      <a:minorFont>
        <a:latin typeface="Century Gothic"/>
        <a:ea typeface=""/>
        <a:cs typeface=""/>
        <a:font script="Jpan" typeface="メイリオ"/>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Cours Fred.thmx</Template>
  <TotalTime>4893</TotalTime>
  <Words>1905</Words>
  <Application>Microsoft Office PowerPoint</Application>
  <PresentationFormat>Affichage à l'écran (4:3)</PresentationFormat>
  <Paragraphs>283</Paragraphs>
  <Slides>56</Slides>
  <Notes>49</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56</vt:i4>
      </vt:variant>
    </vt:vector>
  </HeadingPairs>
  <TitlesOfParts>
    <vt:vector size="60" baseType="lpstr">
      <vt:lpstr>Calibri</vt:lpstr>
      <vt:lpstr>Century Gothic</vt:lpstr>
      <vt:lpstr>Wingdings 2</vt:lpstr>
      <vt:lpstr>Cours Fred</vt:lpstr>
      <vt:lpstr>LEVEL DESIGN</vt:lpstr>
      <vt:lpstr>BOSS FIGHT</vt:lpstr>
      <vt:lpstr>Qu’est-ce qu’un Boss Fight?</vt:lpstr>
      <vt:lpstr>Présentation PowerPoint</vt:lpstr>
      <vt:lpstr>Présentation PowerPoint</vt:lpstr>
      <vt:lpstr>Bases de conception</vt:lpstr>
      <vt:lpstr>Présentation PowerPoint</vt:lpstr>
      <vt:lpstr>La forme suit la fonction</vt:lpstr>
      <vt:lpstr>Quel est le lien du boss avec le héro?  Que représente-t-il?</vt:lpstr>
      <vt:lpstr>Présentation PowerPoint</vt:lpstr>
      <vt:lpstr>Présentation PowerPoint</vt:lpstr>
      <vt:lpstr>Questions à considérer</vt:lpstr>
      <vt:lpstr>Présentation PowerPoint</vt:lpstr>
      <vt:lpstr>Présentation PowerPoint</vt:lpstr>
      <vt:lpstr>Motivation du vilain</vt:lpstr>
      <vt:lpstr>Questions à considérer</vt:lpstr>
      <vt:lpstr>LA TAILLE COMPTE</vt:lpstr>
      <vt:lpstr>Points de vue</vt:lpstr>
      <vt:lpstr>Présentation PowerPoint</vt:lpstr>
      <vt:lpstr>Présentation PowerPoint</vt:lpstr>
      <vt:lpstr>Présentation PowerPoint</vt:lpstr>
      <vt:lpstr>Présentation PowerPoint</vt:lpstr>
      <vt:lpstr>Présentation PowerPoint</vt:lpstr>
      <vt:lpstr>Séquence d’attaque</vt:lpstr>
      <vt:lpstr>Présentation PowerPoint</vt:lpstr>
      <vt:lpstr>Présentation PowerPoint</vt:lpstr>
      <vt:lpstr>Présentation PowerPoint</vt:lpstr>
      <vt:lpstr>Composantes d’un combat</vt:lpstr>
      <vt:lpstr>Présentation PowerPoint</vt:lpstr>
      <vt:lpstr>Présentation PowerPoint</vt:lpstr>
      <vt:lpstr>Présentation PowerPoint</vt:lpstr>
      <vt:lpstr>Présentation PowerPoint</vt:lpstr>
      <vt:lpstr>Présentation PowerPoint</vt:lpstr>
      <vt:lpstr>Objectifs du Boss : Tuer le joueur!</vt:lpstr>
      <vt:lpstr>Lorsque le Boss est blessé</vt:lpstr>
      <vt:lpstr>FINISH HIM!</vt:lpstr>
      <vt:lpstr>Présentation PowerPoint</vt:lpstr>
      <vt:lpstr>EXPLOITEZ L’ENVIRONNEMENT</vt:lpstr>
      <vt:lpstr>Présentation PowerPoint</vt:lpstr>
      <vt:lpstr>Présentation PowerPoint</vt:lpstr>
      <vt:lpstr>Variantes de Boss Fight</vt:lpstr>
      <vt:lpstr>Scrolling battle</vt:lpstr>
      <vt:lpstr>Présentation PowerPoint</vt:lpstr>
      <vt:lpstr>QUELQUES DERNIERS PETITS CONSEILS POUR LA ROUTE POUR LES BOSS FIGHTS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TRIARTS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Création de personnages</dc:title>
  <dc:creator>Frédéric Émel Carpentier</dc:creator>
  <cp:lastModifiedBy>College Bart</cp:lastModifiedBy>
  <cp:revision>106</cp:revision>
  <dcterms:created xsi:type="dcterms:W3CDTF">2014-06-16T20:22:21Z</dcterms:created>
  <dcterms:modified xsi:type="dcterms:W3CDTF">2015-06-11T22:36:46Z</dcterms:modified>
</cp:coreProperties>
</file>